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6" r:id="rId5"/>
    <p:sldId id="267" r:id="rId6"/>
    <p:sldId id="268" r:id="rId7"/>
    <p:sldId id="269" r:id="rId8"/>
    <p:sldId id="270" r:id="rId9"/>
    <p:sldId id="271" r:id="rId10"/>
    <p:sldId id="272" r:id="rId11"/>
    <p:sldId id="273" r:id="rId12"/>
    <p:sldId id="276" r:id="rId13"/>
    <p:sldId id="275" r:id="rId14"/>
    <p:sldId id="277" r:id="rId15"/>
    <p:sldId id="278" r:id="rId16"/>
    <p:sldId id="279" r:id="rId17"/>
    <p:sldId id="274" r:id="rId18"/>
    <p:sldId id="280" r:id="rId19"/>
    <p:sldId id="281" r:id="rId20"/>
    <p:sldId id="282" r:id="rId21"/>
    <p:sldId id="283" r:id="rId22"/>
    <p:sldId id="284" r:id="rId23"/>
    <p:sldId id="285" r:id="rId24"/>
    <p:sldId id="286" r:id="rId25"/>
    <p:sldId id="289" r:id="rId26"/>
    <p:sldId id="291" r:id="rId27"/>
    <p:sldId id="290" r:id="rId28"/>
    <p:sldId id="263" r:id="rId29"/>
    <p:sldId id="287" r:id="rId30"/>
    <p:sldId id="292" r:id="rId31"/>
    <p:sldId id="293" r:id="rId32"/>
    <p:sldId id="294" r:id="rId33"/>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9" d="100"/>
          <a:sy n="99" d="100"/>
        </p:scale>
        <p:origin x="-176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ja-JP" smtClean="0"/>
              <a:t>Click to edit Master title style</a:t>
            </a:r>
            <a:endParaRPr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ja-JP" smtClean="0"/>
              <a:t>Click to edit Master subtitle style</a:t>
            </a:r>
            <a:endParaRPr lang="ja-JP" altLang="en-US"/>
          </a:p>
        </p:txBody>
      </p:sp>
      <p:sp>
        <p:nvSpPr>
          <p:cNvPr id="4" name="Date Placeholder 3"/>
          <p:cNvSpPr>
            <a:spLocks noGrp="1"/>
          </p:cNvSpPr>
          <p:nvPr>
            <p:ph type="dt" sz="half" idx="10"/>
          </p:nvPr>
        </p:nvSpPr>
        <p:spPr/>
        <p:txBody>
          <a:bodyPr/>
          <a:lstStyle/>
          <a:p>
            <a:fld id="{6DE38326-F418-2C44-A055-E7DBA5F5D02A}" type="datetimeFigureOut">
              <a:rPr lang="ja-JP" altLang="en-US" smtClean="0"/>
              <a:pPr/>
              <a:t>4/2/15</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BB044F17-692F-1248-91C0-24535043F3EA}"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ja-JP" altLang="en-US"/>
          </a:p>
        </p:txBody>
      </p:sp>
      <p:sp>
        <p:nvSpPr>
          <p:cNvPr id="3" name="Vertical Text Placeholder 2"/>
          <p:cNvSpPr>
            <a:spLocks noGrp="1"/>
          </p:cNvSpPr>
          <p:nvPr>
            <p:ph type="body" orient="vert" idx="1"/>
          </p:nvPr>
        </p:nvSpPr>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ja-JP" altLang="en-US"/>
          </a:p>
        </p:txBody>
      </p:sp>
      <p:sp>
        <p:nvSpPr>
          <p:cNvPr id="4" name="Date Placeholder 3"/>
          <p:cNvSpPr>
            <a:spLocks noGrp="1"/>
          </p:cNvSpPr>
          <p:nvPr>
            <p:ph type="dt" sz="half" idx="10"/>
          </p:nvPr>
        </p:nvSpPr>
        <p:spPr/>
        <p:txBody>
          <a:bodyPr/>
          <a:lstStyle/>
          <a:p>
            <a:fld id="{6DE38326-F418-2C44-A055-E7DBA5F5D02A}" type="datetimeFigureOut">
              <a:rPr lang="ja-JP" altLang="en-US" smtClean="0"/>
              <a:pPr/>
              <a:t>4/2/15</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BB044F17-692F-1248-91C0-24535043F3EA}"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ja-JP" smtClean="0"/>
              <a:t>Click to edit Master title style</a:t>
            </a:r>
            <a:endParaRPr lang="ja-JP"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ja-JP" altLang="en-US"/>
          </a:p>
        </p:txBody>
      </p:sp>
      <p:sp>
        <p:nvSpPr>
          <p:cNvPr id="4" name="Date Placeholder 3"/>
          <p:cNvSpPr>
            <a:spLocks noGrp="1"/>
          </p:cNvSpPr>
          <p:nvPr>
            <p:ph type="dt" sz="half" idx="10"/>
          </p:nvPr>
        </p:nvSpPr>
        <p:spPr/>
        <p:txBody>
          <a:bodyPr/>
          <a:lstStyle/>
          <a:p>
            <a:fld id="{6DE38326-F418-2C44-A055-E7DBA5F5D02A}" type="datetimeFigureOut">
              <a:rPr lang="ja-JP" altLang="en-US" smtClean="0"/>
              <a:pPr/>
              <a:t>4/2/15</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BB044F17-692F-1248-91C0-24535043F3EA}" type="slidenum">
              <a:rPr lang="ja-JP" altLang="en-US" smtClean="0"/>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ja-JP" altLang="en-US"/>
          </a:p>
        </p:txBody>
      </p:sp>
      <p:sp>
        <p:nvSpPr>
          <p:cNvPr id="3" name="Content Placeholder 2"/>
          <p:cNvSpPr>
            <a:spLocks noGrp="1"/>
          </p:cNvSpPr>
          <p:nvPr>
            <p:ph idx="1"/>
          </p:nvPr>
        </p:nvSpPr>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ja-JP" altLang="en-US"/>
          </a:p>
        </p:txBody>
      </p:sp>
      <p:sp>
        <p:nvSpPr>
          <p:cNvPr id="4" name="Date Placeholder 3"/>
          <p:cNvSpPr>
            <a:spLocks noGrp="1"/>
          </p:cNvSpPr>
          <p:nvPr>
            <p:ph type="dt" sz="half" idx="10"/>
          </p:nvPr>
        </p:nvSpPr>
        <p:spPr/>
        <p:txBody>
          <a:bodyPr/>
          <a:lstStyle/>
          <a:p>
            <a:fld id="{6DE38326-F418-2C44-A055-E7DBA5F5D02A}" type="datetimeFigureOut">
              <a:rPr lang="ja-JP" altLang="en-US" smtClean="0"/>
              <a:pPr/>
              <a:t>4/2/15</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BB044F17-692F-1248-91C0-24535043F3EA}"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ja-JP" smtClean="0"/>
              <a:t>Click to edit Master title style</a:t>
            </a:r>
            <a:endParaRPr lang="ja-JP"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ja-JP" smtClean="0"/>
              <a:t>Click to edit Master text styles</a:t>
            </a:r>
          </a:p>
        </p:txBody>
      </p:sp>
      <p:sp>
        <p:nvSpPr>
          <p:cNvPr id="4" name="Date Placeholder 3"/>
          <p:cNvSpPr>
            <a:spLocks noGrp="1"/>
          </p:cNvSpPr>
          <p:nvPr>
            <p:ph type="dt" sz="half" idx="10"/>
          </p:nvPr>
        </p:nvSpPr>
        <p:spPr/>
        <p:txBody>
          <a:bodyPr/>
          <a:lstStyle/>
          <a:p>
            <a:fld id="{6DE38326-F418-2C44-A055-E7DBA5F5D02A}" type="datetimeFigureOut">
              <a:rPr lang="ja-JP" altLang="en-US" smtClean="0"/>
              <a:pPr/>
              <a:t>4/2/15</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BB044F17-692F-1248-91C0-24535043F3EA}"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ja-JP"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ja-JP"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ja-JP" altLang="en-US"/>
          </a:p>
        </p:txBody>
      </p:sp>
      <p:sp>
        <p:nvSpPr>
          <p:cNvPr id="5" name="Date Placeholder 4"/>
          <p:cNvSpPr>
            <a:spLocks noGrp="1"/>
          </p:cNvSpPr>
          <p:nvPr>
            <p:ph type="dt" sz="half" idx="10"/>
          </p:nvPr>
        </p:nvSpPr>
        <p:spPr/>
        <p:txBody>
          <a:bodyPr/>
          <a:lstStyle/>
          <a:p>
            <a:fld id="{6DE38326-F418-2C44-A055-E7DBA5F5D02A}" type="datetimeFigureOut">
              <a:rPr lang="ja-JP" altLang="en-US" smtClean="0"/>
              <a:pPr/>
              <a:t>4/2/15</a:t>
            </a:fld>
            <a:endParaRPr lang="ja-JP" alt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fld id="{BB044F17-692F-1248-91C0-24535043F3EA}"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ja-JP" smtClean="0"/>
              <a:t>Click to edit Master title style</a:t>
            </a:r>
            <a:endParaRPr lang="ja-JP"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ja-JP"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ja-JP" altLang="en-US"/>
          </a:p>
        </p:txBody>
      </p:sp>
      <p:sp>
        <p:nvSpPr>
          <p:cNvPr id="7" name="Date Placeholder 6"/>
          <p:cNvSpPr>
            <a:spLocks noGrp="1"/>
          </p:cNvSpPr>
          <p:nvPr>
            <p:ph type="dt" sz="half" idx="10"/>
          </p:nvPr>
        </p:nvSpPr>
        <p:spPr/>
        <p:txBody>
          <a:bodyPr/>
          <a:lstStyle/>
          <a:p>
            <a:fld id="{6DE38326-F418-2C44-A055-E7DBA5F5D02A}" type="datetimeFigureOut">
              <a:rPr lang="ja-JP" altLang="en-US" smtClean="0"/>
              <a:pPr/>
              <a:t>4/2/15</a:t>
            </a:fld>
            <a:endParaRPr lang="ja-JP" altLang="en-US"/>
          </a:p>
        </p:txBody>
      </p:sp>
      <p:sp>
        <p:nvSpPr>
          <p:cNvPr id="8" name="Footer Placeholder 7"/>
          <p:cNvSpPr>
            <a:spLocks noGrp="1"/>
          </p:cNvSpPr>
          <p:nvPr>
            <p:ph type="ftr" sz="quarter" idx="11"/>
          </p:nvPr>
        </p:nvSpPr>
        <p:spPr/>
        <p:txBody>
          <a:bodyPr/>
          <a:lstStyle/>
          <a:p>
            <a:endParaRPr lang="ja-JP" altLang="en-US"/>
          </a:p>
        </p:txBody>
      </p:sp>
      <p:sp>
        <p:nvSpPr>
          <p:cNvPr id="9" name="Slide Number Placeholder 8"/>
          <p:cNvSpPr>
            <a:spLocks noGrp="1"/>
          </p:cNvSpPr>
          <p:nvPr>
            <p:ph type="sldNum" sz="quarter" idx="12"/>
          </p:nvPr>
        </p:nvSpPr>
        <p:spPr/>
        <p:txBody>
          <a:bodyPr/>
          <a:lstStyle/>
          <a:p>
            <a:fld id="{BB044F17-692F-1248-91C0-24535043F3EA}"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ja-JP" altLang="en-US"/>
          </a:p>
        </p:txBody>
      </p:sp>
      <p:sp>
        <p:nvSpPr>
          <p:cNvPr id="3" name="Date Placeholder 2"/>
          <p:cNvSpPr>
            <a:spLocks noGrp="1"/>
          </p:cNvSpPr>
          <p:nvPr>
            <p:ph type="dt" sz="half" idx="10"/>
          </p:nvPr>
        </p:nvSpPr>
        <p:spPr/>
        <p:txBody>
          <a:bodyPr/>
          <a:lstStyle/>
          <a:p>
            <a:fld id="{6DE38326-F418-2C44-A055-E7DBA5F5D02A}" type="datetimeFigureOut">
              <a:rPr lang="ja-JP" altLang="en-US" smtClean="0"/>
              <a:pPr/>
              <a:t>4/2/15</a:t>
            </a:fld>
            <a:endParaRPr lang="ja-JP" altLang="en-US"/>
          </a:p>
        </p:txBody>
      </p:sp>
      <p:sp>
        <p:nvSpPr>
          <p:cNvPr id="4" name="Footer Placeholder 3"/>
          <p:cNvSpPr>
            <a:spLocks noGrp="1"/>
          </p:cNvSpPr>
          <p:nvPr>
            <p:ph type="ftr" sz="quarter" idx="11"/>
          </p:nvPr>
        </p:nvSpPr>
        <p:spPr/>
        <p:txBody>
          <a:bodyPr/>
          <a:lstStyle/>
          <a:p>
            <a:endParaRPr lang="ja-JP" altLang="en-US"/>
          </a:p>
        </p:txBody>
      </p:sp>
      <p:sp>
        <p:nvSpPr>
          <p:cNvPr id="5" name="Slide Number Placeholder 4"/>
          <p:cNvSpPr>
            <a:spLocks noGrp="1"/>
          </p:cNvSpPr>
          <p:nvPr>
            <p:ph type="sldNum" sz="quarter" idx="12"/>
          </p:nvPr>
        </p:nvSpPr>
        <p:spPr/>
        <p:txBody>
          <a:bodyPr/>
          <a:lstStyle/>
          <a:p>
            <a:fld id="{BB044F17-692F-1248-91C0-24535043F3EA}"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E38326-F418-2C44-A055-E7DBA5F5D02A}" type="datetimeFigureOut">
              <a:rPr lang="ja-JP" altLang="en-US" smtClean="0"/>
              <a:pPr/>
              <a:t>4/2/15</a:t>
            </a:fld>
            <a:endParaRPr lang="ja-JP" altLang="en-US"/>
          </a:p>
        </p:txBody>
      </p:sp>
      <p:sp>
        <p:nvSpPr>
          <p:cNvPr id="3" name="Footer Placeholder 2"/>
          <p:cNvSpPr>
            <a:spLocks noGrp="1"/>
          </p:cNvSpPr>
          <p:nvPr>
            <p:ph type="ftr" sz="quarter" idx="11"/>
          </p:nvPr>
        </p:nvSpPr>
        <p:spPr/>
        <p:txBody>
          <a:bodyPr/>
          <a:lstStyle/>
          <a:p>
            <a:endParaRPr lang="ja-JP" altLang="en-US"/>
          </a:p>
        </p:txBody>
      </p:sp>
      <p:sp>
        <p:nvSpPr>
          <p:cNvPr id="4" name="Slide Number Placeholder 3"/>
          <p:cNvSpPr>
            <a:spLocks noGrp="1"/>
          </p:cNvSpPr>
          <p:nvPr>
            <p:ph type="sldNum" sz="quarter" idx="12"/>
          </p:nvPr>
        </p:nvSpPr>
        <p:spPr/>
        <p:txBody>
          <a:bodyPr/>
          <a:lstStyle/>
          <a:p>
            <a:fld id="{BB044F17-692F-1248-91C0-24535043F3EA}"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ja-JP" smtClean="0"/>
              <a:t>Click to edit Master title style</a:t>
            </a:r>
            <a:endParaRPr lang="ja-JP"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ja-JP"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6DE38326-F418-2C44-A055-E7DBA5F5D02A}" type="datetimeFigureOut">
              <a:rPr lang="ja-JP" altLang="en-US" smtClean="0"/>
              <a:pPr/>
              <a:t>4/2/15</a:t>
            </a:fld>
            <a:endParaRPr lang="ja-JP" alt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fld id="{BB044F17-692F-1248-91C0-24535043F3EA}"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ja-JP" smtClean="0"/>
              <a:t>Click to edit Master title style</a:t>
            </a:r>
            <a:endParaRPr lang="ja-JP"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6DE38326-F418-2C44-A055-E7DBA5F5D02A}" type="datetimeFigureOut">
              <a:rPr lang="ja-JP" altLang="en-US" smtClean="0"/>
              <a:pPr/>
              <a:t>4/2/15</a:t>
            </a:fld>
            <a:endParaRPr lang="ja-JP" alt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fld id="{BB044F17-692F-1248-91C0-24535043F3EA}"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ja-JP" smtClean="0"/>
              <a:t>Click to edit Master title style</a:t>
            </a:r>
            <a:endParaRPr lang="ja-JP"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ja-JP"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E38326-F418-2C44-A055-E7DBA5F5D02A}" type="datetimeFigureOut">
              <a:rPr lang="ja-JP" altLang="en-US" smtClean="0"/>
              <a:pPr/>
              <a:t>4/2/15</a:t>
            </a:fld>
            <a:endParaRPr lang="ja-JP"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044F17-692F-1248-91C0-24535043F3EA}"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4.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5.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6.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7.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8.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9.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2682297"/>
          </a:xfrm>
        </p:spPr>
        <p:txBody>
          <a:bodyPr>
            <a:noAutofit/>
          </a:bodyPr>
          <a:lstStyle/>
          <a:p>
            <a:r>
              <a:rPr lang="en-US" altLang="ja-JP" sz="6600" b="1" i="1" dirty="0" smtClean="0">
                <a:latin typeface="Helvetica Neue"/>
                <a:cs typeface="Helvetica Neue"/>
              </a:rPr>
              <a:t>Economics Definitions</a:t>
            </a:r>
            <a:endParaRPr lang="ja-JP" altLang="en-US" sz="6600" b="1" i="1" dirty="0">
              <a:latin typeface="Helvetica Neue"/>
              <a:cs typeface="Helvetica Neue"/>
            </a:endParaRPr>
          </a:p>
        </p:txBody>
      </p:sp>
      <p:sp>
        <p:nvSpPr>
          <p:cNvPr id="3" name="Subtitle 2"/>
          <p:cNvSpPr>
            <a:spLocks noGrp="1"/>
          </p:cNvSpPr>
          <p:nvPr>
            <p:ph type="subTitle" idx="1"/>
          </p:nvPr>
        </p:nvSpPr>
        <p:spPr>
          <a:xfrm>
            <a:off x="1371600" y="1805997"/>
            <a:ext cx="6400800" cy="1752600"/>
          </a:xfrm>
        </p:spPr>
        <p:txBody>
          <a:bodyPr>
            <a:normAutofit/>
          </a:bodyPr>
          <a:lstStyle/>
          <a:p>
            <a:r>
              <a:rPr lang="en-US" altLang="ja-JP" sz="5500" i="1" dirty="0" smtClean="0">
                <a:solidFill>
                  <a:schemeClr val="tx1"/>
                </a:solidFill>
                <a:latin typeface="Helvetica Neue Light"/>
                <a:cs typeface="Helvetica Neue Light"/>
              </a:rPr>
              <a:t>Theory of the Firm</a:t>
            </a:r>
            <a:endParaRPr lang="ja-JP" altLang="en-US" sz="5500" i="1" dirty="0">
              <a:solidFill>
                <a:schemeClr val="tx1"/>
              </a:solidFill>
              <a:latin typeface="Helvetica Neue Light"/>
              <a:cs typeface="Helvetica Neue Light"/>
            </a:endParaRPr>
          </a:p>
        </p:txBody>
      </p:sp>
      <p:sp>
        <p:nvSpPr>
          <p:cNvPr id="4" name="TextBox 3"/>
          <p:cNvSpPr txBox="1"/>
          <p:nvPr/>
        </p:nvSpPr>
        <p:spPr>
          <a:xfrm>
            <a:off x="7329778" y="6211669"/>
            <a:ext cx="1814222" cy="646331"/>
          </a:xfrm>
          <a:prstGeom prst="rect">
            <a:avLst/>
          </a:prstGeom>
          <a:noFill/>
        </p:spPr>
        <p:txBody>
          <a:bodyPr wrap="square" rtlCol="0">
            <a:spAutoFit/>
          </a:bodyPr>
          <a:lstStyle/>
          <a:p>
            <a:r>
              <a:rPr kumimoji="1" lang="en-US" altLang="ja-JP" i="1" dirty="0" smtClean="0">
                <a:latin typeface="Helvetica Neue UltraLight"/>
                <a:cs typeface="Helvetica Neue UltraLight"/>
              </a:rPr>
              <a:t>IB HL Economics</a:t>
            </a:r>
          </a:p>
          <a:p>
            <a:r>
              <a:rPr kumimoji="1" lang="en-US" altLang="ja-JP" i="1" dirty="0" smtClean="0">
                <a:latin typeface="Helvetica Neue UltraLight"/>
                <a:cs typeface="Helvetica Neue UltraLight"/>
              </a:rPr>
              <a:t>Will Congleton</a:t>
            </a:r>
            <a:endParaRPr kumimoji="1" lang="ja-JP" altLang="en-US" i="1" dirty="0">
              <a:latin typeface="Helvetica Neue UltraLight"/>
              <a:cs typeface="Helvetica Neue UltraLight"/>
            </a:endParaRPr>
          </a:p>
        </p:txBody>
      </p:sp>
      <p:pic>
        <p:nvPicPr>
          <p:cNvPr id="5" name="Picture 4" descr="money_saving.jpeg"/>
          <p:cNvPicPr>
            <a:picLocks noChangeAspect="1"/>
          </p:cNvPicPr>
          <p:nvPr/>
        </p:nvPicPr>
        <p:blipFill>
          <a:blip r:embed="rId2"/>
          <a:stretch>
            <a:fillRect/>
          </a:stretch>
        </p:blipFill>
        <p:spPr>
          <a:xfrm>
            <a:off x="2943224" y="2809874"/>
            <a:ext cx="2952995" cy="393732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Total Cost</a:t>
            </a:r>
            <a:endParaRPr lang="ja-JP" altLang="en-US" sz="5500" i="1" dirty="0">
              <a:latin typeface="Helvetica Neue"/>
              <a:cs typeface="Helvetica Neue"/>
            </a:endParaRPr>
          </a:p>
        </p:txBody>
      </p:sp>
      <p:sp>
        <p:nvSpPr>
          <p:cNvPr id="3" name="Content Placeholder 2"/>
          <p:cNvSpPr>
            <a:spLocks noGrp="1"/>
          </p:cNvSpPr>
          <p:nvPr>
            <p:ph idx="1"/>
          </p:nvPr>
        </p:nvSpPr>
        <p:spPr>
          <a:xfrm>
            <a:off x="0" y="1600201"/>
            <a:ext cx="9144000" cy="2131692"/>
          </a:xfrm>
        </p:spPr>
        <p:txBody>
          <a:bodyPr>
            <a:normAutofit/>
          </a:bodyPr>
          <a:lstStyle/>
          <a:p>
            <a:pPr algn="ctr"/>
            <a:r>
              <a:rPr lang="en-US" altLang="ja-JP" dirty="0" smtClean="0">
                <a:latin typeface="Helvetica Neue"/>
                <a:cs typeface="Helvetica Neue"/>
              </a:rPr>
              <a:t>The </a:t>
            </a:r>
            <a:r>
              <a:rPr lang="en-US" altLang="ja-JP" b="1" dirty="0" smtClean="0">
                <a:latin typeface="Helvetica Neue"/>
                <a:cs typeface="Helvetica Neue"/>
              </a:rPr>
              <a:t>Total Cost </a:t>
            </a:r>
            <a:r>
              <a:rPr lang="en-US" altLang="ja-JP" dirty="0" smtClean="0">
                <a:latin typeface="Helvetica Neue"/>
                <a:cs typeface="Helvetica Neue"/>
              </a:rPr>
              <a:t>is the combination of all factors of cost, namely variable and fixed costs. Represented as an equation, total cost is equal to the sum of the variable and fixed cost.</a:t>
            </a:r>
          </a:p>
        </p:txBody>
      </p:sp>
      <p:graphicFrame>
        <p:nvGraphicFramePr>
          <p:cNvPr id="4" name="Object 3"/>
          <p:cNvGraphicFramePr>
            <a:graphicFrameLocks noChangeAspect="1"/>
          </p:cNvGraphicFramePr>
          <p:nvPr/>
        </p:nvGraphicFramePr>
        <p:xfrm>
          <a:off x="2029426" y="4133589"/>
          <a:ext cx="4853680" cy="1192132"/>
        </p:xfrm>
        <a:graphic>
          <a:graphicData uri="http://schemas.openxmlformats.org/presentationml/2006/ole">
            <mc:AlternateContent xmlns:mc="http://schemas.openxmlformats.org/markup-compatibility/2006">
              <mc:Choice xmlns:v="urn:schemas-microsoft-com:vml" Requires="v">
                <p:oleObj spid="_x0000_s29700" name="Equation" r:id="rId3" imgW="723900" imgH="177800" progId="Equation.3">
                  <p:embed/>
                </p:oleObj>
              </mc:Choice>
              <mc:Fallback>
                <p:oleObj name="Equation" r:id="rId3" imgW="723900" imgH="1778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9426" y="4133589"/>
                        <a:ext cx="4853680" cy="11921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517" y="0"/>
            <a:ext cx="8229600" cy="1143000"/>
          </a:xfrm>
        </p:spPr>
        <p:txBody>
          <a:bodyPr>
            <a:normAutofit/>
          </a:bodyPr>
          <a:lstStyle/>
          <a:p>
            <a:r>
              <a:rPr lang="en-US" altLang="ja-JP" sz="5500" i="1" dirty="0" smtClean="0">
                <a:latin typeface="Helvetica Neue"/>
                <a:cs typeface="Helvetica Neue"/>
              </a:rPr>
              <a:t>Total Cost Graph</a:t>
            </a:r>
            <a:endParaRPr lang="ja-JP" altLang="en-US" sz="5500" i="1" dirty="0">
              <a:latin typeface="Helvetica Neue"/>
              <a:cs typeface="Helvetica Neue"/>
            </a:endParaRPr>
          </a:p>
        </p:txBody>
      </p:sp>
      <p:cxnSp>
        <p:nvCxnSpPr>
          <p:cNvPr id="5" name="Straight Connector 4"/>
          <p:cNvCxnSpPr/>
          <p:nvPr/>
        </p:nvCxnSpPr>
        <p:spPr>
          <a:xfrm rot="5400000">
            <a:off x="-98544" y="3963351"/>
            <a:ext cx="445232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125229" y="6210081"/>
            <a:ext cx="46529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rot="16200000">
            <a:off x="993164" y="3085983"/>
            <a:ext cx="1253352" cy="477054"/>
          </a:xfrm>
          <a:prstGeom prst="rect">
            <a:avLst/>
          </a:prstGeom>
          <a:noFill/>
        </p:spPr>
        <p:txBody>
          <a:bodyPr wrap="square" rtlCol="0">
            <a:spAutoFit/>
          </a:bodyPr>
          <a:lstStyle/>
          <a:p>
            <a:pPr algn="ctr"/>
            <a:r>
              <a:rPr kumimoji="1" lang="en-US" altLang="ja-JP" sz="2500" dirty="0" smtClean="0"/>
              <a:t>Cost</a:t>
            </a:r>
            <a:endParaRPr kumimoji="1" lang="ja-JP" altLang="en-US" sz="2500" dirty="0"/>
          </a:p>
        </p:txBody>
      </p:sp>
      <p:sp>
        <p:nvSpPr>
          <p:cNvPr id="10" name="TextBox 9"/>
          <p:cNvSpPr txBox="1"/>
          <p:nvPr/>
        </p:nvSpPr>
        <p:spPr>
          <a:xfrm>
            <a:off x="3317433" y="6167989"/>
            <a:ext cx="2254819" cy="492443"/>
          </a:xfrm>
          <a:prstGeom prst="rect">
            <a:avLst/>
          </a:prstGeom>
          <a:noFill/>
        </p:spPr>
        <p:txBody>
          <a:bodyPr wrap="square" rtlCol="0">
            <a:spAutoFit/>
          </a:bodyPr>
          <a:lstStyle/>
          <a:p>
            <a:pPr algn="ctr"/>
            <a:r>
              <a:rPr kumimoji="1" lang="en-US" altLang="ja-JP" sz="2500" dirty="0" smtClean="0"/>
              <a:t>Quantity</a:t>
            </a:r>
            <a:endParaRPr kumimoji="1" lang="ja-JP" altLang="en-US" sz="2500" dirty="0"/>
          </a:p>
        </p:txBody>
      </p:sp>
      <p:cxnSp>
        <p:nvCxnSpPr>
          <p:cNvPr id="12" name="Straight Connector 11"/>
          <p:cNvCxnSpPr/>
          <p:nvPr/>
        </p:nvCxnSpPr>
        <p:spPr>
          <a:xfrm flipV="1">
            <a:off x="2128411" y="4880295"/>
            <a:ext cx="4654564" cy="25916"/>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778204" y="4680240"/>
            <a:ext cx="673854" cy="400110"/>
          </a:xfrm>
          <a:prstGeom prst="rect">
            <a:avLst/>
          </a:prstGeom>
          <a:noFill/>
        </p:spPr>
        <p:txBody>
          <a:bodyPr wrap="square" rtlCol="0">
            <a:spAutoFit/>
          </a:bodyPr>
          <a:lstStyle/>
          <a:p>
            <a:r>
              <a:rPr kumimoji="1" lang="en-US" altLang="ja-JP" sz="2000" dirty="0" smtClean="0"/>
              <a:t>F</a:t>
            </a:r>
            <a:r>
              <a:rPr kumimoji="1" lang="en-US" altLang="ja-JP" sz="2000" baseline="-25000" dirty="0" smtClean="0"/>
              <a:t>c</a:t>
            </a:r>
            <a:endParaRPr kumimoji="1" lang="ja-JP" altLang="en-US" sz="2000" dirty="0"/>
          </a:p>
        </p:txBody>
      </p:sp>
      <p:cxnSp>
        <p:nvCxnSpPr>
          <p:cNvPr id="14" name="Curved Connector 13"/>
          <p:cNvCxnSpPr/>
          <p:nvPr/>
        </p:nvCxnSpPr>
        <p:spPr>
          <a:xfrm rot="5400000" flipH="1" flipV="1">
            <a:off x="2073506" y="2471258"/>
            <a:ext cx="3770770" cy="3667323"/>
          </a:xfrm>
          <a:prstGeom prst="curvedConnector3">
            <a:avLst>
              <a:gd name="adj1" fmla="val 50000"/>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792553" y="2219479"/>
            <a:ext cx="891770" cy="400110"/>
          </a:xfrm>
          <a:prstGeom prst="rect">
            <a:avLst/>
          </a:prstGeom>
          <a:noFill/>
        </p:spPr>
        <p:txBody>
          <a:bodyPr wrap="square" rtlCol="0">
            <a:spAutoFit/>
          </a:bodyPr>
          <a:lstStyle/>
          <a:p>
            <a:r>
              <a:rPr kumimoji="1" lang="en-US" altLang="ja-JP" sz="2000" dirty="0" smtClean="0"/>
              <a:t>V</a:t>
            </a:r>
            <a:r>
              <a:rPr kumimoji="1" lang="en-US" altLang="ja-JP" sz="2000" baseline="-25000" dirty="0" smtClean="0"/>
              <a:t>c</a:t>
            </a:r>
            <a:endParaRPr kumimoji="1" lang="ja-JP" altLang="en-US" sz="2000" dirty="0"/>
          </a:p>
        </p:txBody>
      </p:sp>
      <p:cxnSp>
        <p:nvCxnSpPr>
          <p:cNvPr id="20" name="Curved Connector 19"/>
          <p:cNvCxnSpPr/>
          <p:nvPr/>
        </p:nvCxnSpPr>
        <p:spPr>
          <a:xfrm rot="5400000" flipH="1" flipV="1">
            <a:off x="2073206" y="1162542"/>
            <a:ext cx="3769776" cy="3665730"/>
          </a:xfrm>
          <a:prstGeom prst="curvedConnector3">
            <a:avLst>
              <a:gd name="adj1" fmla="val 50000"/>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790959" y="942945"/>
            <a:ext cx="891770" cy="400110"/>
          </a:xfrm>
          <a:prstGeom prst="rect">
            <a:avLst/>
          </a:prstGeom>
          <a:noFill/>
        </p:spPr>
        <p:txBody>
          <a:bodyPr wrap="square" rtlCol="0">
            <a:spAutoFit/>
          </a:bodyPr>
          <a:lstStyle/>
          <a:p>
            <a:r>
              <a:rPr lang="en-US" altLang="ja-JP" sz="2000" dirty="0"/>
              <a:t>T</a:t>
            </a:r>
            <a:r>
              <a:rPr kumimoji="1" lang="en-US" altLang="ja-JP" sz="2000" baseline="-25000" dirty="0" smtClean="0"/>
              <a:t>c</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Total Revenue</a:t>
            </a:r>
            <a:endParaRPr lang="ja-JP" altLang="en-US" sz="5500" i="1" dirty="0">
              <a:latin typeface="Helvetica Neue"/>
              <a:cs typeface="Helvetica Neue"/>
            </a:endParaRPr>
          </a:p>
        </p:txBody>
      </p:sp>
      <p:sp>
        <p:nvSpPr>
          <p:cNvPr id="3" name="Content Placeholder 2"/>
          <p:cNvSpPr>
            <a:spLocks noGrp="1"/>
          </p:cNvSpPr>
          <p:nvPr>
            <p:ph idx="1"/>
          </p:nvPr>
        </p:nvSpPr>
        <p:spPr>
          <a:xfrm>
            <a:off x="0" y="1600201"/>
            <a:ext cx="9144000" cy="2131692"/>
          </a:xfrm>
        </p:spPr>
        <p:txBody>
          <a:bodyPr>
            <a:normAutofit/>
          </a:bodyPr>
          <a:lstStyle/>
          <a:p>
            <a:pPr algn="ctr"/>
            <a:r>
              <a:rPr lang="en-US" altLang="ja-JP" dirty="0" smtClean="0">
                <a:latin typeface="Helvetica Neue"/>
                <a:cs typeface="Helvetica Neue"/>
              </a:rPr>
              <a:t>The </a:t>
            </a:r>
            <a:r>
              <a:rPr lang="en-US" altLang="ja-JP" b="1" dirty="0" smtClean="0">
                <a:latin typeface="Helvetica Neue"/>
                <a:cs typeface="Helvetica Neue"/>
              </a:rPr>
              <a:t>Total Revenue </a:t>
            </a:r>
            <a:r>
              <a:rPr lang="en-US" altLang="ja-JP" dirty="0" smtClean="0">
                <a:latin typeface="Helvetica Neue"/>
                <a:cs typeface="Helvetica Neue"/>
              </a:rPr>
              <a:t>is the revenue generated from the sale of any number of products. As an equation, it is represented as price multiplied by the quantity sold.</a:t>
            </a:r>
          </a:p>
        </p:txBody>
      </p:sp>
      <p:graphicFrame>
        <p:nvGraphicFramePr>
          <p:cNvPr id="6" name="Object 5"/>
          <p:cNvGraphicFramePr>
            <a:graphicFrameLocks noChangeAspect="1"/>
          </p:cNvGraphicFramePr>
          <p:nvPr/>
        </p:nvGraphicFramePr>
        <p:xfrm>
          <a:off x="2763838" y="4418013"/>
          <a:ext cx="3830637" cy="1012825"/>
        </p:xfrm>
        <a:graphic>
          <a:graphicData uri="http://schemas.openxmlformats.org/presentationml/2006/ole">
            <mc:AlternateContent xmlns:mc="http://schemas.openxmlformats.org/markup-compatibility/2006">
              <mc:Choice xmlns:v="urn:schemas-microsoft-com:vml" Requires="v">
                <p:oleObj spid="_x0000_s36868" name="Equation" r:id="rId3" imgW="673100" imgH="177800" progId="Equation.3">
                  <p:embed/>
                </p:oleObj>
              </mc:Choice>
              <mc:Fallback>
                <p:oleObj name="Equation" r:id="rId3" imgW="673100" imgH="1778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3838" y="4418013"/>
                        <a:ext cx="3830637"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Average Revenue</a:t>
            </a:r>
            <a:endParaRPr lang="ja-JP" altLang="en-US" sz="5500" i="1" dirty="0">
              <a:latin typeface="Helvetica Neue"/>
              <a:cs typeface="Helvetica Neue"/>
            </a:endParaRPr>
          </a:p>
        </p:txBody>
      </p:sp>
      <p:sp>
        <p:nvSpPr>
          <p:cNvPr id="3" name="Content Placeholder 2"/>
          <p:cNvSpPr>
            <a:spLocks noGrp="1"/>
          </p:cNvSpPr>
          <p:nvPr>
            <p:ph idx="1"/>
          </p:nvPr>
        </p:nvSpPr>
        <p:spPr>
          <a:xfrm>
            <a:off x="0" y="1600201"/>
            <a:ext cx="9144000" cy="2442682"/>
          </a:xfrm>
        </p:spPr>
        <p:txBody>
          <a:bodyPr>
            <a:normAutofit fontScale="92500"/>
          </a:bodyPr>
          <a:lstStyle/>
          <a:p>
            <a:pPr algn="ctr"/>
            <a:r>
              <a:rPr lang="en-US" altLang="ja-JP" dirty="0" smtClean="0">
                <a:latin typeface="Helvetica Neue"/>
                <a:cs typeface="Helvetica Neue"/>
              </a:rPr>
              <a:t>The </a:t>
            </a:r>
            <a:r>
              <a:rPr lang="en-US" altLang="ja-JP" b="1" dirty="0" smtClean="0">
                <a:latin typeface="Helvetica Neue"/>
                <a:cs typeface="Helvetica Neue"/>
              </a:rPr>
              <a:t>Average Revenue </a:t>
            </a:r>
            <a:r>
              <a:rPr lang="en-US" altLang="ja-JP" dirty="0" smtClean="0">
                <a:latin typeface="Helvetica Neue"/>
                <a:cs typeface="Helvetica Neue"/>
              </a:rPr>
              <a:t>is the revenue received as an average for each product sold. That is, it is the total revenue divided by the quantity produced. On a graph, average revenue is assumed to be equal to the demand for a product</a:t>
            </a:r>
          </a:p>
        </p:txBody>
      </p:sp>
      <p:graphicFrame>
        <p:nvGraphicFramePr>
          <p:cNvPr id="6" name="Object 5"/>
          <p:cNvGraphicFramePr>
            <a:graphicFrameLocks noChangeAspect="1"/>
          </p:cNvGraphicFramePr>
          <p:nvPr/>
        </p:nvGraphicFramePr>
        <p:xfrm>
          <a:off x="3087688" y="3732213"/>
          <a:ext cx="3181350" cy="2384425"/>
        </p:xfrm>
        <a:graphic>
          <a:graphicData uri="http://schemas.openxmlformats.org/presentationml/2006/ole">
            <mc:AlternateContent xmlns:mc="http://schemas.openxmlformats.org/markup-compatibility/2006">
              <mc:Choice xmlns:v="urn:schemas-microsoft-com:vml" Requires="v">
                <p:oleObj spid="_x0000_s35844" name="Equation" r:id="rId3" imgW="558800" imgH="419100" progId="Equation.3">
                  <p:embed/>
                </p:oleObj>
              </mc:Choice>
              <mc:Fallback>
                <p:oleObj name="Equation" r:id="rId3" imgW="558800" imgH="4191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7688" y="3732213"/>
                        <a:ext cx="3181350" cy="2384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517" y="0"/>
            <a:ext cx="8229600" cy="1143000"/>
          </a:xfrm>
        </p:spPr>
        <p:txBody>
          <a:bodyPr>
            <a:normAutofit/>
          </a:bodyPr>
          <a:lstStyle/>
          <a:p>
            <a:r>
              <a:rPr lang="en-US" altLang="ja-JP" sz="5500" i="1" dirty="0" smtClean="0">
                <a:latin typeface="Helvetica Neue"/>
                <a:cs typeface="Helvetica Neue"/>
              </a:rPr>
              <a:t>Average Revenue Graph</a:t>
            </a:r>
            <a:endParaRPr lang="ja-JP" altLang="en-US" sz="5500" i="1" dirty="0">
              <a:latin typeface="Helvetica Neue"/>
              <a:cs typeface="Helvetica Neue"/>
            </a:endParaRPr>
          </a:p>
        </p:txBody>
      </p:sp>
      <p:cxnSp>
        <p:nvCxnSpPr>
          <p:cNvPr id="5" name="Straight Connector 4"/>
          <p:cNvCxnSpPr/>
          <p:nvPr/>
        </p:nvCxnSpPr>
        <p:spPr>
          <a:xfrm rot="5400000">
            <a:off x="-98544" y="3963351"/>
            <a:ext cx="445232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125229" y="6210081"/>
            <a:ext cx="46529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rot="16200000">
            <a:off x="1231692" y="2126133"/>
            <a:ext cx="1253352" cy="477054"/>
          </a:xfrm>
          <a:prstGeom prst="rect">
            <a:avLst/>
          </a:prstGeom>
          <a:noFill/>
        </p:spPr>
        <p:txBody>
          <a:bodyPr wrap="square" rtlCol="0">
            <a:spAutoFit/>
          </a:bodyPr>
          <a:lstStyle/>
          <a:p>
            <a:pPr algn="ctr"/>
            <a:r>
              <a:rPr kumimoji="1" lang="en-US" altLang="ja-JP" sz="2500" dirty="0" smtClean="0"/>
              <a:t>Cost</a:t>
            </a:r>
            <a:endParaRPr kumimoji="1" lang="ja-JP" altLang="en-US" sz="2500" dirty="0"/>
          </a:p>
        </p:txBody>
      </p:sp>
      <p:sp>
        <p:nvSpPr>
          <p:cNvPr id="10" name="TextBox 9"/>
          <p:cNvSpPr txBox="1"/>
          <p:nvPr/>
        </p:nvSpPr>
        <p:spPr>
          <a:xfrm>
            <a:off x="5074959" y="6167989"/>
            <a:ext cx="2254819" cy="492443"/>
          </a:xfrm>
          <a:prstGeom prst="rect">
            <a:avLst/>
          </a:prstGeom>
          <a:noFill/>
        </p:spPr>
        <p:txBody>
          <a:bodyPr wrap="square" rtlCol="0">
            <a:spAutoFit/>
          </a:bodyPr>
          <a:lstStyle/>
          <a:p>
            <a:pPr algn="ctr"/>
            <a:r>
              <a:rPr kumimoji="1" lang="en-US" altLang="ja-JP" sz="2500" dirty="0" smtClean="0"/>
              <a:t>Quantity</a:t>
            </a:r>
            <a:endParaRPr kumimoji="1" lang="ja-JP" altLang="en-US" sz="2500" dirty="0"/>
          </a:p>
        </p:txBody>
      </p:sp>
      <p:cxnSp>
        <p:nvCxnSpPr>
          <p:cNvPr id="12" name="Straight Connector 11"/>
          <p:cNvCxnSpPr/>
          <p:nvPr/>
        </p:nvCxnSpPr>
        <p:spPr>
          <a:xfrm>
            <a:off x="2682456" y="1737984"/>
            <a:ext cx="4103701" cy="3537240"/>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786157" y="5075169"/>
            <a:ext cx="1150944" cy="400110"/>
          </a:xfrm>
          <a:prstGeom prst="rect">
            <a:avLst/>
          </a:prstGeom>
          <a:noFill/>
        </p:spPr>
        <p:txBody>
          <a:bodyPr wrap="square" rtlCol="0">
            <a:spAutoFit/>
          </a:bodyPr>
          <a:lstStyle/>
          <a:p>
            <a:r>
              <a:rPr kumimoji="1" lang="en-US" altLang="ja-JP" sz="2000" dirty="0" smtClean="0"/>
              <a:t>A</a:t>
            </a:r>
            <a:r>
              <a:rPr kumimoji="1" lang="en-US" altLang="ja-JP" sz="2000" baseline="-25000" dirty="0" smtClean="0"/>
              <a:t>r</a:t>
            </a:r>
            <a:r>
              <a:rPr kumimoji="1" lang="en-US" altLang="ja-JP" sz="2000" dirty="0" smtClean="0"/>
              <a:t> = D</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Marginal Revenue</a:t>
            </a:r>
            <a:endParaRPr lang="ja-JP" altLang="en-US" sz="5500" i="1" dirty="0">
              <a:latin typeface="Helvetica Neue"/>
              <a:cs typeface="Helvetica Neue"/>
            </a:endParaRPr>
          </a:p>
        </p:txBody>
      </p:sp>
      <p:sp>
        <p:nvSpPr>
          <p:cNvPr id="3" name="Content Placeholder 2"/>
          <p:cNvSpPr>
            <a:spLocks noGrp="1"/>
          </p:cNvSpPr>
          <p:nvPr>
            <p:ph idx="1"/>
          </p:nvPr>
        </p:nvSpPr>
        <p:spPr>
          <a:xfrm>
            <a:off x="0" y="1600201"/>
            <a:ext cx="9144000" cy="2442682"/>
          </a:xfrm>
        </p:spPr>
        <p:txBody>
          <a:bodyPr>
            <a:normAutofit lnSpcReduction="10000"/>
          </a:bodyPr>
          <a:lstStyle/>
          <a:p>
            <a:pPr algn="ctr"/>
            <a:r>
              <a:rPr lang="en-US" altLang="ja-JP" dirty="0" smtClean="0">
                <a:latin typeface="Helvetica Neue"/>
                <a:cs typeface="Helvetica Neue"/>
              </a:rPr>
              <a:t>The </a:t>
            </a:r>
            <a:r>
              <a:rPr lang="en-US" altLang="ja-JP" b="1" dirty="0" smtClean="0">
                <a:latin typeface="Helvetica Neue"/>
                <a:cs typeface="Helvetica Neue"/>
              </a:rPr>
              <a:t>Marginal Revenue</a:t>
            </a:r>
            <a:r>
              <a:rPr lang="en-US" altLang="ja-JP" dirty="0" smtClean="0">
                <a:latin typeface="Helvetica Neue"/>
                <a:cs typeface="Helvetica Neue"/>
              </a:rPr>
              <a:t> is the revenue gained by selling an additional unit of a good or service. Graphically, is it generally assumed to be equivalent to half of the A</a:t>
            </a:r>
            <a:r>
              <a:rPr lang="en-US" altLang="ja-JP" baseline="-25000" dirty="0" smtClean="0">
                <a:latin typeface="Helvetica Neue"/>
                <a:cs typeface="Helvetica Neue"/>
              </a:rPr>
              <a:t>r</a:t>
            </a:r>
            <a:r>
              <a:rPr lang="en-US" altLang="ja-JP" dirty="0" smtClean="0">
                <a:latin typeface="Helvetica Neue"/>
                <a:cs typeface="Helvetica Neue"/>
              </a:rPr>
              <a:t> value, though this relationship is not always true.</a:t>
            </a:r>
          </a:p>
        </p:txBody>
      </p:sp>
      <p:graphicFrame>
        <p:nvGraphicFramePr>
          <p:cNvPr id="6" name="Object 5"/>
          <p:cNvGraphicFramePr>
            <a:graphicFrameLocks noChangeAspect="1"/>
          </p:cNvGraphicFramePr>
          <p:nvPr/>
        </p:nvGraphicFramePr>
        <p:xfrm>
          <a:off x="2943225" y="3840163"/>
          <a:ext cx="3470275" cy="2168525"/>
        </p:xfrm>
        <a:graphic>
          <a:graphicData uri="http://schemas.openxmlformats.org/presentationml/2006/ole">
            <mc:AlternateContent xmlns:mc="http://schemas.openxmlformats.org/markup-compatibility/2006">
              <mc:Choice xmlns:v="urn:schemas-microsoft-com:vml" Requires="v">
                <p:oleObj spid="_x0000_s38916" name="Equation" r:id="rId3" imgW="609600" imgH="381000" progId="Equation.3">
                  <p:embed/>
                </p:oleObj>
              </mc:Choice>
              <mc:Fallback>
                <p:oleObj name="Equation" r:id="rId3" imgW="609600" imgH="3810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43225" y="3840163"/>
                        <a:ext cx="3470275" cy="2168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517" y="0"/>
            <a:ext cx="8229600" cy="1143000"/>
          </a:xfrm>
        </p:spPr>
        <p:txBody>
          <a:bodyPr>
            <a:normAutofit/>
          </a:bodyPr>
          <a:lstStyle/>
          <a:p>
            <a:r>
              <a:rPr lang="en-US" altLang="ja-JP" sz="5500" i="1" dirty="0" smtClean="0">
                <a:latin typeface="Helvetica Neue"/>
                <a:cs typeface="Helvetica Neue"/>
              </a:rPr>
              <a:t>Marginal Revenue Graph</a:t>
            </a:r>
            <a:endParaRPr lang="ja-JP" altLang="en-US" sz="5500" i="1" dirty="0">
              <a:latin typeface="Helvetica Neue"/>
              <a:cs typeface="Helvetica Neue"/>
            </a:endParaRPr>
          </a:p>
        </p:txBody>
      </p:sp>
      <p:cxnSp>
        <p:nvCxnSpPr>
          <p:cNvPr id="5" name="Straight Connector 4"/>
          <p:cNvCxnSpPr/>
          <p:nvPr/>
        </p:nvCxnSpPr>
        <p:spPr>
          <a:xfrm rot="5400000">
            <a:off x="-98544" y="3963351"/>
            <a:ext cx="445232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125229" y="6210081"/>
            <a:ext cx="46529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rot="16200000">
            <a:off x="1231692" y="2126133"/>
            <a:ext cx="1253352" cy="477054"/>
          </a:xfrm>
          <a:prstGeom prst="rect">
            <a:avLst/>
          </a:prstGeom>
          <a:noFill/>
        </p:spPr>
        <p:txBody>
          <a:bodyPr wrap="square" rtlCol="0">
            <a:spAutoFit/>
          </a:bodyPr>
          <a:lstStyle/>
          <a:p>
            <a:pPr algn="ctr"/>
            <a:r>
              <a:rPr kumimoji="1" lang="en-US" altLang="ja-JP" sz="2500" dirty="0" smtClean="0"/>
              <a:t>Cost</a:t>
            </a:r>
            <a:endParaRPr kumimoji="1" lang="ja-JP" altLang="en-US" sz="2500" dirty="0"/>
          </a:p>
        </p:txBody>
      </p:sp>
      <p:sp>
        <p:nvSpPr>
          <p:cNvPr id="10" name="TextBox 9"/>
          <p:cNvSpPr txBox="1"/>
          <p:nvPr/>
        </p:nvSpPr>
        <p:spPr>
          <a:xfrm>
            <a:off x="5074959" y="6167989"/>
            <a:ext cx="2254819" cy="492443"/>
          </a:xfrm>
          <a:prstGeom prst="rect">
            <a:avLst/>
          </a:prstGeom>
          <a:noFill/>
        </p:spPr>
        <p:txBody>
          <a:bodyPr wrap="square" rtlCol="0">
            <a:spAutoFit/>
          </a:bodyPr>
          <a:lstStyle/>
          <a:p>
            <a:pPr algn="ctr"/>
            <a:r>
              <a:rPr kumimoji="1" lang="en-US" altLang="ja-JP" sz="2500" dirty="0" smtClean="0"/>
              <a:t>Quantity</a:t>
            </a:r>
            <a:endParaRPr kumimoji="1" lang="ja-JP" altLang="en-US" sz="2500" dirty="0"/>
          </a:p>
        </p:txBody>
      </p:sp>
      <p:cxnSp>
        <p:nvCxnSpPr>
          <p:cNvPr id="12" name="Straight Connector 11"/>
          <p:cNvCxnSpPr/>
          <p:nvPr/>
        </p:nvCxnSpPr>
        <p:spPr>
          <a:xfrm>
            <a:off x="2682456" y="1737984"/>
            <a:ext cx="4103701" cy="3537240"/>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786157" y="5075169"/>
            <a:ext cx="1150944" cy="400110"/>
          </a:xfrm>
          <a:prstGeom prst="rect">
            <a:avLst/>
          </a:prstGeom>
          <a:noFill/>
        </p:spPr>
        <p:txBody>
          <a:bodyPr wrap="square" rtlCol="0">
            <a:spAutoFit/>
          </a:bodyPr>
          <a:lstStyle/>
          <a:p>
            <a:r>
              <a:rPr kumimoji="1" lang="en-US" altLang="ja-JP" sz="2000" dirty="0" smtClean="0"/>
              <a:t>A</a:t>
            </a:r>
            <a:r>
              <a:rPr kumimoji="1" lang="en-US" altLang="ja-JP" sz="2000" baseline="-25000" dirty="0" smtClean="0"/>
              <a:t>r</a:t>
            </a:r>
            <a:r>
              <a:rPr kumimoji="1" lang="en-US" altLang="ja-JP" sz="2000" dirty="0" smtClean="0"/>
              <a:t> = D</a:t>
            </a:r>
            <a:endParaRPr kumimoji="1" lang="ja-JP" altLang="en-US" sz="2000" dirty="0"/>
          </a:p>
        </p:txBody>
      </p:sp>
      <p:cxnSp>
        <p:nvCxnSpPr>
          <p:cNvPr id="11" name="Straight Connector 10"/>
          <p:cNvCxnSpPr/>
          <p:nvPr/>
        </p:nvCxnSpPr>
        <p:spPr>
          <a:xfrm rot="16200000" flipH="1">
            <a:off x="1198063" y="2921221"/>
            <a:ext cx="4922448" cy="2555973"/>
          </a:xfrm>
          <a:prstGeom prst="line">
            <a:avLst/>
          </a:prstGeom>
          <a:ln>
            <a:solidFill>
              <a:srgbClr val="4F81BD"/>
            </a:solidFill>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796346" y="6211669"/>
            <a:ext cx="557225" cy="400110"/>
          </a:xfrm>
          <a:prstGeom prst="rect">
            <a:avLst/>
          </a:prstGeom>
          <a:noFill/>
        </p:spPr>
        <p:txBody>
          <a:bodyPr wrap="square" rtlCol="0">
            <a:spAutoFit/>
          </a:bodyPr>
          <a:lstStyle/>
          <a:p>
            <a:r>
              <a:rPr kumimoji="1" lang="en-US" altLang="ja-JP" sz="2000" dirty="0" smtClean="0"/>
              <a:t>M</a:t>
            </a:r>
            <a:r>
              <a:rPr lang="en-US" altLang="ja-JP" sz="2000" baseline="-25000" dirty="0" smtClean="0"/>
              <a:t>r</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Average Cost</a:t>
            </a:r>
            <a:endParaRPr lang="ja-JP" altLang="en-US" sz="5500" i="1" dirty="0">
              <a:latin typeface="Helvetica Neue"/>
              <a:cs typeface="Helvetica Neue"/>
            </a:endParaRPr>
          </a:p>
        </p:txBody>
      </p:sp>
      <p:sp>
        <p:nvSpPr>
          <p:cNvPr id="3" name="Content Placeholder 2"/>
          <p:cNvSpPr>
            <a:spLocks noGrp="1"/>
          </p:cNvSpPr>
          <p:nvPr>
            <p:ph idx="1"/>
          </p:nvPr>
        </p:nvSpPr>
        <p:spPr>
          <a:xfrm>
            <a:off x="0" y="1417638"/>
            <a:ext cx="9144000" cy="2500887"/>
          </a:xfrm>
        </p:spPr>
        <p:txBody>
          <a:bodyPr>
            <a:normAutofit fontScale="92500" lnSpcReduction="20000"/>
          </a:bodyPr>
          <a:lstStyle/>
          <a:p>
            <a:pPr algn="ctr"/>
            <a:r>
              <a:rPr lang="en-US" altLang="ja-JP" dirty="0" smtClean="0">
                <a:latin typeface="Helvetica Neue"/>
                <a:cs typeface="Helvetica Neue"/>
              </a:rPr>
              <a:t>The </a:t>
            </a:r>
            <a:r>
              <a:rPr lang="en-US" altLang="ja-JP" b="1" dirty="0" smtClean="0">
                <a:latin typeface="Helvetica Neue"/>
                <a:cs typeface="Helvetica Neue"/>
              </a:rPr>
              <a:t>Average Cost </a:t>
            </a:r>
            <a:r>
              <a:rPr lang="en-US" altLang="ja-JP" dirty="0" smtClean="0">
                <a:latin typeface="Helvetica Neue"/>
                <a:cs typeface="Helvetica Neue"/>
              </a:rPr>
              <a:t>is the average cost of production per unit. Represented as an equation, the average cost is the total cost divided by the quantity produced. Graphically the average cost is usually curved, representing the idea of diminishing return.</a:t>
            </a:r>
          </a:p>
        </p:txBody>
      </p:sp>
      <p:graphicFrame>
        <p:nvGraphicFramePr>
          <p:cNvPr id="6" name="Object 5"/>
          <p:cNvGraphicFramePr>
            <a:graphicFrameLocks noChangeAspect="1"/>
          </p:cNvGraphicFramePr>
          <p:nvPr/>
        </p:nvGraphicFramePr>
        <p:xfrm>
          <a:off x="3089440" y="3731893"/>
          <a:ext cx="3180349" cy="2385261"/>
        </p:xfrm>
        <a:graphic>
          <a:graphicData uri="http://schemas.openxmlformats.org/presentationml/2006/ole">
            <mc:AlternateContent xmlns:mc="http://schemas.openxmlformats.org/markup-compatibility/2006">
              <mc:Choice xmlns:v="urn:schemas-microsoft-com:vml" Requires="v">
                <p:oleObj spid="_x0000_s31748" name="Equation" r:id="rId3" imgW="558800" imgH="419100" progId="Equation.3">
                  <p:embed/>
                </p:oleObj>
              </mc:Choice>
              <mc:Fallback>
                <p:oleObj name="Equation" r:id="rId3" imgW="558800" imgH="4191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9440" y="3731893"/>
                        <a:ext cx="3180349" cy="23852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517" y="0"/>
            <a:ext cx="8229600" cy="1143000"/>
          </a:xfrm>
        </p:spPr>
        <p:txBody>
          <a:bodyPr>
            <a:normAutofit/>
          </a:bodyPr>
          <a:lstStyle/>
          <a:p>
            <a:r>
              <a:rPr lang="en-US" altLang="ja-JP" sz="5500" i="1" dirty="0" smtClean="0">
                <a:latin typeface="Helvetica Neue"/>
                <a:cs typeface="Helvetica Neue"/>
              </a:rPr>
              <a:t>Average Cost Graph</a:t>
            </a:r>
            <a:endParaRPr lang="ja-JP" altLang="en-US" sz="5500" i="1" dirty="0">
              <a:latin typeface="Helvetica Neue"/>
              <a:cs typeface="Helvetica Neue"/>
            </a:endParaRPr>
          </a:p>
        </p:txBody>
      </p:sp>
      <p:cxnSp>
        <p:nvCxnSpPr>
          <p:cNvPr id="5" name="Straight Connector 4"/>
          <p:cNvCxnSpPr/>
          <p:nvPr/>
        </p:nvCxnSpPr>
        <p:spPr>
          <a:xfrm rot="5400000">
            <a:off x="-98544" y="3963351"/>
            <a:ext cx="445232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125229" y="6210081"/>
            <a:ext cx="46529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rot="16200000">
            <a:off x="1231692" y="2126133"/>
            <a:ext cx="1253352" cy="477054"/>
          </a:xfrm>
          <a:prstGeom prst="rect">
            <a:avLst/>
          </a:prstGeom>
          <a:noFill/>
        </p:spPr>
        <p:txBody>
          <a:bodyPr wrap="square" rtlCol="0">
            <a:spAutoFit/>
          </a:bodyPr>
          <a:lstStyle/>
          <a:p>
            <a:pPr algn="ctr"/>
            <a:r>
              <a:rPr kumimoji="1" lang="en-US" altLang="ja-JP" sz="2500" dirty="0" smtClean="0"/>
              <a:t>Cost</a:t>
            </a:r>
            <a:endParaRPr kumimoji="1" lang="ja-JP" altLang="en-US" sz="2500" dirty="0"/>
          </a:p>
        </p:txBody>
      </p:sp>
      <p:sp>
        <p:nvSpPr>
          <p:cNvPr id="10" name="TextBox 9"/>
          <p:cNvSpPr txBox="1"/>
          <p:nvPr/>
        </p:nvSpPr>
        <p:spPr>
          <a:xfrm>
            <a:off x="5074959" y="6167989"/>
            <a:ext cx="2254819" cy="492443"/>
          </a:xfrm>
          <a:prstGeom prst="rect">
            <a:avLst/>
          </a:prstGeom>
          <a:noFill/>
        </p:spPr>
        <p:txBody>
          <a:bodyPr wrap="square" rtlCol="0">
            <a:spAutoFit/>
          </a:bodyPr>
          <a:lstStyle/>
          <a:p>
            <a:pPr algn="ctr"/>
            <a:r>
              <a:rPr kumimoji="1" lang="en-US" altLang="ja-JP" sz="2500" dirty="0" smtClean="0"/>
              <a:t>Quantity</a:t>
            </a:r>
            <a:endParaRPr kumimoji="1" lang="ja-JP" altLang="en-US" sz="2500" dirty="0"/>
          </a:p>
        </p:txBody>
      </p:sp>
      <p:cxnSp>
        <p:nvCxnSpPr>
          <p:cNvPr id="12" name="Straight Connector 11"/>
          <p:cNvCxnSpPr/>
          <p:nvPr/>
        </p:nvCxnSpPr>
        <p:spPr>
          <a:xfrm>
            <a:off x="2682456" y="1737984"/>
            <a:ext cx="4103701" cy="3537240"/>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786157" y="5075169"/>
            <a:ext cx="1150944" cy="400110"/>
          </a:xfrm>
          <a:prstGeom prst="rect">
            <a:avLst/>
          </a:prstGeom>
          <a:noFill/>
        </p:spPr>
        <p:txBody>
          <a:bodyPr wrap="square" rtlCol="0">
            <a:spAutoFit/>
          </a:bodyPr>
          <a:lstStyle/>
          <a:p>
            <a:r>
              <a:rPr kumimoji="1" lang="en-US" altLang="ja-JP" sz="2000" dirty="0" smtClean="0"/>
              <a:t>A</a:t>
            </a:r>
            <a:r>
              <a:rPr kumimoji="1" lang="en-US" altLang="ja-JP" sz="2000" baseline="-25000" dirty="0" smtClean="0"/>
              <a:t>r</a:t>
            </a:r>
            <a:r>
              <a:rPr kumimoji="1" lang="en-US" altLang="ja-JP" sz="2000" dirty="0" smtClean="0"/>
              <a:t> = D</a:t>
            </a:r>
            <a:endParaRPr kumimoji="1" lang="ja-JP" altLang="en-US" sz="2000" dirty="0"/>
          </a:p>
        </p:txBody>
      </p:sp>
      <p:cxnSp>
        <p:nvCxnSpPr>
          <p:cNvPr id="11" name="Straight Connector 10"/>
          <p:cNvCxnSpPr/>
          <p:nvPr/>
        </p:nvCxnSpPr>
        <p:spPr>
          <a:xfrm rot="16200000" flipH="1">
            <a:off x="1198063" y="2921221"/>
            <a:ext cx="4922448" cy="2555973"/>
          </a:xfrm>
          <a:prstGeom prst="line">
            <a:avLst/>
          </a:prstGeom>
          <a:ln>
            <a:solidFill>
              <a:srgbClr val="4F81BD"/>
            </a:solidFill>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796346" y="6211669"/>
            <a:ext cx="557225" cy="400110"/>
          </a:xfrm>
          <a:prstGeom prst="rect">
            <a:avLst/>
          </a:prstGeom>
          <a:noFill/>
        </p:spPr>
        <p:txBody>
          <a:bodyPr wrap="square" rtlCol="0">
            <a:spAutoFit/>
          </a:bodyPr>
          <a:lstStyle/>
          <a:p>
            <a:r>
              <a:rPr kumimoji="1" lang="en-US" altLang="ja-JP" sz="2000" dirty="0" smtClean="0"/>
              <a:t>M</a:t>
            </a:r>
            <a:r>
              <a:rPr lang="en-US" altLang="ja-JP" sz="2000" baseline="-25000" dirty="0" smtClean="0"/>
              <a:t>r</a:t>
            </a:r>
            <a:endParaRPr kumimoji="1" lang="ja-JP" altLang="en-US" sz="2000" dirty="0"/>
          </a:p>
        </p:txBody>
      </p:sp>
      <p:sp>
        <p:nvSpPr>
          <p:cNvPr id="14" name="Arc 13"/>
          <p:cNvSpPr/>
          <p:nvPr/>
        </p:nvSpPr>
        <p:spPr>
          <a:xfrm flipH="1" flipV="1">
            <a:off x="2370447" y="1270890"/>
            <a:ext cx="4019392" cy="2921611"/>
          </a:xfrm>
          <a:prstGeom prst="arc">
            <a:avLst>
              <a:gd name="adj1" fmla="val 11217688"/>
              <a:gd name="adj2" fmla="val 20942810"/>
            </a:avLst>
          </a:prstGeom>
          <a:ln>
            <a:solidFill>
              <a:schemeClr val="accent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6" name="TextBox 15"/>
          <p:cNvSpPr txBox="1"/>
          <p:nvPr/>
        </p:nvSpPr>
        <p:spPr>
          <a:xfrm>
            <a:off x="6389839" y="2791281"/>
            <a:ext cx="894152" cy="400110"/>
          </a:xfrm>
          <a:prstGeom prst="rect">
            <a:avLst/>
          </a:prstGeom>
          <a:noFill/>
        </p:spPr>
        <p:txBody>
          <a:bodyPr wrap="square" rtlCol="0">
            <a:spAutoFit/>
          </a:bodyPr>
          <a:lstStyle/>
          <a:p>
            <a:r>
              <a:rPr kumimoji="1" lang="en-US" altLang="ja-JP" sz="2000" dirty="0" smtClean="0"/>
              <a:t>A</a:t>
            </a:r>
            <a:r>
              <a:rPr kumimoji="1" lang="en-US" altLang="ja-JP" sz="2000" baseline="-25000" dirty="0" smtClean="0"/>
              <a:t>c</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Marginal Cost</a:t>
            </a:r>
            <a:endParaRPr lang="ja-JP" altLang="en-US" sz="5500" i="1" dirty="0">
              <a:latin typeface="Helvetica Neue"/>
              <a:cs typeface="Helvetica Neue"/>
            </a:endParaRPr>
          </a:p>
        </p:txBody>
      </p:sp>
      <p:sp>
        <p:nvSpPr>
          <p:cNvPr id="3" name="Content Placeholder 2"/>
          <p:cNvSpPr>
            <a:spLocks noGrp="1"/>
          </p:cNvSpPr>
          <p:nvPr>
            <p:ph idx="1"/>
          </p:nvPr>
        </p:nvSpPr>
        <p:spPr>
          <a:xfrm>
            <a:off x="0" y="1417638"/>
            <a:ext cx="9144000" cy="2131692"/>
          </a:xfrm>
        </p:spPr>
        <p:txBody>
          <a:bodyPr>
            <a:noAutofit/>
          </a:bodyPr>
          <a:lstStyle/>
          <a:p>
            <a:pPr algn="ctr"/>
            <a:r>
              <a:rPr lang="en-US" altLang="ja-JP" dirty="0" smtClean="0">
                <a:latin typeface="Helvetica Neue"/>
                <a:cs typeface="Helvetica Neue"/>
              </a:rPr>
              <a:t>The </a:t>
            </a:r>
            <a:r>
              <a:rPr lang="en-US" altLang="ja-JP" b="1" dirty="0" smtClean="0">
                <a:latin typeface="Helvetica Neue"/>
                <a:cs typeface="Helvetica Neue"/>
              </a:rPr>
              <a:t>Marginal Cost</a:t>
            </a:r>
            <a:r>
              <a:rPr lang="en-US" altLang="ja-JP" dirty="0" smtClean="0">
                <a:latin typeface="Helvetica Neue"/>
                <a:cs typeface="Helvetica Neue"/>
              </a:rPr>
              <a:t> is the additional cost of producing an additional unit of output. As an equation, it can be represented as half of the average cost, though more often than not it deviates from this qualification. </a:t>
            </a:r>
          </a:p>
        </p:txBody>
      </p:sp>
      <p:graphicFrame>
        <p:nvGraphicFramePr>
          <p:cNvPr id="6" name="Object 5"/>
          <p:cNvGraphicFramePr>
            <a:graphicFrameLocks noChangeAspect="1"/>
          </p:cNvGraphicFramePr>
          <p:nvPr/>
        </p:nvGraphicFramePr>
        <p:xfrm>
          <a:off x="2909888" y="3840163"/>
          <a:ext cx="3540125" cy="2168525"/>
        </p:xfrm>
        <a:graphic>
          <a:graphicData uri="http://schemas.openxmlformats.org/presentationml/2006/ole">
            <mc:AlternateContent xmlns:mc="http://schemas.openxmlformats.org/markup-compatibility/2006">
              <mc:Choice xmlns:v="urn:schemas-microsoft-com:vml" Requires="v">
                <p:oleObj spid="_x0000_s41988" name="Equation" r:id="rId3" imgW="622300" imgH="381000" progId="Equation.3">
                  <p:embed/>
                </p:oleObj>
              </mc:Choice>
              <mc:Fallback>
                <p:oleObj name="Equation" r:id="rId3" imgW="622300" imgH="3810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9888" y="3840163"/>
                        <a:ext cx="3540125" cy="2168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Fixed Costs</a:t>
            </a:r>
            <a:endParaRPr lang="ja-JP" altLang="en-US" sz="5500" i="1" dirty="0">
              <a:latin typeface="Helvetica Neue"/>
              <a:cs typeface="Helvetica Neue"/>
            </a:endParaRPr>
          </a:p>
        </p:txBody>
      </p:sp>
      <p:sp>
        <p:nvSpPr>
          <p:cNvPr id="3" name="Content Placeholder 2"/>
          <p:cNvSpPr>
            <a:spLocks noGrp="1"/>
          </p:cNvSpPr>
          <p:nvPr>
            <p:ph idx="1"/>
          </p:nvPr>
        </p:nvSpPr>
        <p:spPr/>
        <p:txBody>
          <a:bodyPr/>
          <a:lstStyle/>
          <a:p>
            <a:pPr algn="ctr"/>
            <a:r>
              <a:rPr lang="en-US" altLang="ja-JP" b="1" dirty="0" smtClean="0">
                <a:latin typeface="Helvetica Neue"/>
                <a:cs typeface="Helvetica Neue"/>
              </a:rPr>
              <a:t>Fixed costs </a:t>
            </a:r>
            <a:r>
              <a:rPr lang="en-US" altLang="ja-JP" dirty="0" smtClean="0">
                <a:latin typeface="Helvetica Neue"/>
                <a:cs typeface="Helvetica Neue"/>
              </a:rPr>
              <a:t>are costs of production that do not change based on output. They remain constant despite the number of products produced.</a:t>
            </a:r>
          </a:p>
          <a:p>
            <a:pPr algn="ctr"/>
            <a:r>
              <a:rPr lang="en-US" altLang="ja-JP" dirty="0">
                <a:solidFill>
                  <a:srgbClr val="800000"/>
                </a:solidFill>
                <a:latin typeface="Helvetica Neue"/>
                <a:cs typeface="Helvetica Neue"/>
              </a:rPr>
              <a:t>e</a:t>
            </a:r>
            <a:r>
              <a:rPr lang="en-US" altLang="ja-JP" dirty="0" smtClean="0">
                <a:solidFill>
                  <a:srgbClr val="800000"/>
                </a:solidFill>
                <a:latin typeface="Helvetica Neue"/>
                <a:cs typeface="Helvetica Neue"/>
              </a:rPr>
              <a:t>.g. Building cost, Land</a:t>
            </a:r>
            <a:endParaRPr lang="ja-JP" altLang="en-US" dirty="0">
              <a:solidFill>
                <a:srgbClr val="800000"/>
              </a:solidFill>
              <a:latin typeface="Helvetica Neue"/>
              <a:cs typeface="Helvetica Neue"/>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517" y="0"/>
            <a:ext cx="8229600" cy="1143000"/>
          </a:xfrm>
        </p:spPr>
        <p:txBody>
          <a:bodyPr>
            <a:normAutofit/>
          </a:bodyPr>
          <a:lstStyle/>
          <a:p>
            <a:r>
              <a:rPr lang="en-US" altLang="ja-JP" sz="5500" i="1" dirty="0" smtClean="0">
                <a:latin typeface="Helvetica Neue"/>
                <a:cs typeface="Helvetica Neue"/>
              </a:rPr>
              <a:t>Marginal Cost Graph</a:t>
            </a:r>
            <a:endParaRPr lang="ja-JP" altLang="en-US" sz="5500" i="1" dirty="0">
              <a:latin typeface="Helvetica Neue"/>
              <a:cs typeface="Helvetica Neue"/>
            </a:endParaRPr>
          </a:p>
        </p:txBody>
      </p:sp>
      <p:cxnSp>
        <p:nvCxnSpPr>
          <p:cNvPr id="5" name="Straight Connector 4"/>
          <p:cNvCxnSpPr/>
          <p:nvPr/>
        </p:nvCxnSpPr>
        <p:spPr>
          <a:xfrm rot="5400000">
            <a:off x="-98544" y="3963351"/>
            <a:ext cx="445232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125229" y="6210081"/>
            <a:ext cx="46529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rot="16200000">
            <a:off x="1231692" y="2126133"/>
            <a:ext cx="1253352" cy="477054"/>
          </a:xfrm>
          <a:prstGeom prst="rect">
            <a:avLst/>
          </a:prstGeom>
          <a:noFill/>
        </p:spPr>
        <p:txBody>
          <a:bodyPr wrap="square" rtlCol="0">
            <a:spAutoFit/>
          </a:bodyPr>
          <a:lstStyle/>
          <a:p>
            <a:pPr algn="ctr"/>
            <a:r>
              <a:rPr kumimoji="1" lang="en-US" altLang="ja-JP" sz="2500" dirty="0" smtClean="0"/>
              <a:t>Cost</a:t>
            </a:r>
            <a:endParaRPr kumimoji="1" lang="ja-JP" altLang="en-US" sz="2500" dirty="0"/>
          </a:p>
        </p:txBody>
      </p:sp>
      <p:sp>
        <p:nvSpPr>
          <p:cNvPr id="10" name="TextBox 9"/>
          <p:cNvSpPr txBox="1"/>
          <p:nvPr/>
        </p:nvSpPr>
        <p:spPr>
          <a:xfrm>
            <a:off x="5074959" y="6167989"/>
            <a:ext cx="2254819" cy="492443"/>
          </a:xfrm>
          <a:prstGeom prst="rect">
            <a:avLst/>
          </a:prstGeom>
          <a:noFill/>
        </p:spPr>
        <p:txBody>
          <a:bodyPr wrap="square" rtlCol="0">
            <a:spAutoFit/>
          </a:bodyPr>
          <a:lstStyle/>
          <a:p>
            <a:pPr algn="ctr"/>
            <a:r>
              <a:rPr kumimoji="1" lang="en-US" altLang="ja-JP" sz="2500" dirty="0" smtClean="0"/>
              <a:t>Quantity</a:t>
            </a:r>
            <a:endParaRPr kumimoji="1" lang="ja-JP" altLang="en-US" sz="2500" dirty="0"/>
          </a:p>
        </p:txBody>
      </p:sp>
      <p:cxnSp>
        <p:nvCxnSpPr>
          <p:cNvPr id="12" name="Straight Connector 11"/>
          <p:cNvCxnSpPr/>
          <p:nvPr/>
        </p:nvCxnSpPr>
        <p:spPr>
          <a:xfrm>
            <a:off x="2682456" y="1737984"/>
            <a:ext cx="4103701" cy="3537240"/>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786157" y="5075169"/>
            <a:ext cx="1150944" cy="400110"/>
          </a:xfrm>
          <a:prstGeom prst="rect">
            <a:avLst/>
          </a:prstGeom>
          <a:noFill/>
        </p:spPr>
        <p:txBody>
          <a:bodyPr wrap="square" rtlCol="0">
            <a:spAutoFit/>
          </a:bodyPr>
          <a:lstStyle/>
          <a:p>
            <a:r>
              <a:rPr kumimoji="1" lang="en-US" altLang="ja-JP" sz="2000" dirty="0" smtClean="0"/>
              <a:t>A</a:t>
            </a:r>
            <a:r>
              <a:rPr kumimoji="1" lang="en-US" altLang="ja-JP" sz="2000" baseline="-25000" dirty="0" smtClean="0"/>
              <a:t>r</a:t>
            </a:r>
            <a:r>
              <a:rPr kumimoji="1" lang="en-US" altLang="ja-JP" sz="2000" dirty="0" smtClean="0"/>
              <a:t> = D</a:t>
            </a:r>
            <a:endParaRPr kumimoji="1" lang="ja-JP" altLang="en-US" sz="2000" dirty="0"/>
          </a:p>
        </p:txBody>
      </p:sp>
      <p:cxnSp>
        <p:nvCxnSpPr>
          <p:cNvPr id="11" name="Straight Connector 10"/>
          <p:cNvCxnSpPr/>
          <p:nvPr/>
        </p:nvCxnSpPr>
        <p:spPr>
          <a:xfrm rot="16200000" flipH="1">
            <a:off x="1198063" y="2921221"/>
            <a:ext cx="4922448" cy="2555973"/>
          </a:xfrm>
          <a:prstGeom prst="line">
            <a:avLst/>
          </a:prstGeom>
          <a:ln>
            <a:solidFill>
              <a:srgbClr val="4F81BD"/>
            </a:solidFill>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796346" y="6211669"/>
            <a:ext cx="557225" cy="400110"/>
          </a:xfrm>
          <a:prstGeom prst="rect">
            <a:avLst/>
          </a:prstGeom>
          <a:noFill/>
        </p:spPr>
        <p:txBody>
          <a:bodyPr wrap="square" rtlCol="0">
            <a:spAutoFit/>
          </a:bodyPr>
          <a:lstStyle/>
          <a:p>
            <a:r>
              <a:rPr kumimoji="1" lang="en-US" altLang="ja-JP" sz="2000" dirty="0" smtClean="0"/>
              <a:t>M</a:t>
            </a:r>
            <a:r>
              <a:rPr lang="en-US" altLang="ja-JP" sz="2000" baseline="-25000" dirty="0" smtClean="0"/>
              <a:t>r</a:t>
            </a:r>
            <a:endParaRPr kumimoji="1" lang="ja-JP" altLang="en-US" sz="2000" dirty="0"/>
          </a:p>
        </p:txBody>
      </p:sp>
      <p:sp>
        <p:nvSpPr>
          <p:cNvPr id="14" name="Arc 13"/>
          <p:cNvSpPr/>
          <p:nvPr/>
        </p:nvSpPr>
        <p:spPr>
          <a:xfrm flipH="1" flipV="1">
            <a:off x="2370447" y="1270890"/>
            <a:ext cx="4019392" cy="2921611"/>
          </a:xfrm>
          <a:prstGeom prst="arc">
            <a:avLst>
              <a:gd name="adj1" fmla="val 11217688"/>
              <a:gd name="adj2" fmla="val 20942810"/>
            </a:avLst>
          </a:prstGeom>
          <a:ln>
            <a:solidFill>
              <a:schemeClr val="accent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6" name="TextBox 15"/>
          <p:cNvSpPr txBox="1"/>
          <p:nvPr/>
        </p:nvSpPr>
        <p:spPr>
          <a:xfrm>
            <a:off x="6389839" y="2791281"/>
            <a:ext cx="894152" cy="400110"/>
          </a:xfrm>
          <a:prstGeom prst="rect">
            <a:avLst/>
          </a:prstGeom>
          <a:noFill/>
        </p:spPr>
        <p:txBody>
          <a:bodyPr wrap="square" rtlCol="0">
            <a:spAutoFit/>
          </a:bodyPr>
          <a:lstStyle/>
          <a:p>
            <a:r>
              <a:rPr kumimoji="1" lang="en-US" altLang="ja-JP" sz="2000" dirty="0" smtClean="0"/>
              <a:t>A</a:t>
            </a:r>
            <a:r>
              <a:rPr kumimoji="1" lang="en-US" altLang="ja-JP" sz="2000" baseline="-25000" dirty="0" smtClean="0"/>
              <a:t>c</a:t>
            </a:r>
            <a:endParaRPr kumimoji="1" lang="ja-JP" altLang="en-US" sz="2000" dirty="0"/>
          </a:p>
        </p:txBody>
      </p:sp>
      <p:sp>
        <p:nvSpPr>
          <p:cNvPr id="17" name="Arc 16"/>
          <p:cNvSpPr/>
          <p:nvPr/>
        </p:nvSpPr>
        <p:spPr>
          <a:xfrm rot="1004053" flipH="1" flipV="1">
            <a:off x="2270873" y="277295"/>
            <a:ext cx="2648519" cy="4911658"/>
          </a:xfrm>
          <a:prstGeom prst="arc">
            <a:avLst>
              <a:gd name="adj1" fmla="val 10765362"/>
              <a:gd name="adj2" fmla="val 17066227"/>
            </a:avLst>
          </a:prstGeom>
          <a:ln>
            <a:solidFill>
              <a:srgbClr val="9BBB59"/>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9" name="Straight Connector 18"/>
          <p:cNvCxnSpPr>
            <a:stCxn id="17" idx="0"/>
          </p:cNvCxnSpPr>
          <p:nvPr/>
        </p:nvCxnSpPr>
        <p:spPr>
          <a:xfrm rot="5400000" flipH="1" flipV="1">
            <a:off x="4239461" y="1770674"/>
            <a:ext cx="1958637" cy="703292"/>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5570426" y="958335"/>
            <a:ext cx="997821" cy="400110"/>
          </a:xfrm>
          <a:prstGeom prst="rect">
            <a:avLst/>
          </a:prstGeom>
          <a:noFill/>
        </p:spPr>
        <p:txBody>
          <a:bodyPr wrap="square" rtlCol="0">
            <a:spAutoFit/>
          </a:bodyPr>
          <a:lstStyle/>
          <a:p>
            <a:r>
              <a:rPr kumimoji="1" lang="en-US" altLang="ja-JP" sz="2000" dirty="0" smtClean="0"/>
              <a:t>M</a:t>
            </a:r>
            <a:r>
              <a:rPr kumimoji="1" lang="en-US" altLang="ja-JP" sz="2000" baseline="-25000" dirty="0" smtClean="0"/>
              <a:t>c</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Normal Profit</a:t>
            </a:r>
            <a:endParaRPr lang="ja-JP" altLang="en-US" sz="5500" i="1" dirty="0">
              <a:latin typeface="Helvetica Neue"/>
              <a:cs typeface="Helvetica Neue"/>
            </a:endParaRPr>
          </a:p>
        </p:txBody>
      </p:sp>
      <p:sp>
        <p:nvSpPr>
          <p:cNvPr id="3" name="Content Placeholder 2"/>
          <p:cNvSpPr>
            <a:spLocks noGrp="1"/>
          </p:cNvSpPr>
          <p:nvPr>
            <p:ph idx="1"/>
          </p:nvPr>
        </p:nvSpPr>
        <p:spPr>
          <a:xfrm>
            <a:off x="0" y="1417638"/>
            <a:ext cx="9144000" cy="2131692"/>
          </a:xfrm>
        </p:spPr>
        <p:txBody>
          <a:bodyPr>
            <a:noAutofit/>
          </a:bodyPr>
          <a:lstStyle/>
          <a:p>
            <a:pPr algn="ctr"/>
            <a:r>
              <a:rPr lang="en-US" altLang="ja-JP" b="1" dirty="0" smtClean="0">
                <a:latin typeface="Helvetica Neue"/>
                <a:cs typeface="Helvetica Neue"/>
              </a:rPr>
              <a:t>Normal Profit</a:t>
            </a:r>
            <a:r>
              <a:rPr lang="en-US" altLang="ja-JP" dirty="0" smtClean="0">
                <a:latin typeface="Helvetica Neue"/>
                <a:cs typeface="Helvetica Neue"/>
              </a:rPr>
              <a:t> is when the revenue generated is equal to the cost of production. Graphically, this means that Q</a:t>
            </a:r>
            <a:r>
              <a:rPr lang="en-US" altLang="ja-JP" baseline="-25000" dirty="0" smtClean="0">
                <a:latin typeface="Helvetica Neue"/>
                <a:cs typeface="Helvetica Neue"/>
              </a:rPr>
              <a:t>1</a:t>
            </a:r>
            <a:r>
              <a:rPr lang="en-US" altLang="ja-JP" dirty="0" smtClean="0">
                <a:latin typeface="Helvetica Neue"/>
                <a:cs typeface="Helvetica Neue"/>
              </a:rPr>
              <a:t> falls at a point on which A</a:t>
            </a:r>
            <a:r>
              <a:rPr lang="en-US" altLang="ja-JP" baseline="-25000" dirty="0" smtClean="0">
                <a:latin typeface="Helvetica Neue"/>
                <a:cs typeface="Helvetica Neue"/>
              </a:rPr>
              <a:t>r</a:t>
            </a:r>
            <a:r>
              <a:rPr lang="en-US" altLang="ja-JP" dirty="0" smtClean="0">
                <a:latin typeface="Helvetica Neue"/>
                <a:cs typeface="Helvetica Neue"/>
              </a:rPr>
              <a:t> and A</a:t>
            </a:r>
            <a:r>
              <a:rPr lang="en-US" altLang="ja-JP" baseline="-25000" dirty="0" smtClean="0">
                <a:latin typeface="Helvetica Neue"/>
                <a:cs typeface="Helvetica Neue"/>
              </a:rPr>
              <a:t>c </a:t>
            </a:r>
            <a:r>
              <a:rPr lang="en-US" altLang="ja-JP" dirty="0" smtClean="0">
                <a:latin typeface="Helvetica Neue"/>
                <a:cs typeface="Helvetica Neue"/>
              </a:rPr>
              <a:t>overlap, or are </a:t>
            </a:r>
            <a:r>
              <a:rPr lang="en-US" altLang="ja-JP" b="1" dirty="0" smtClean="0">
                <a:latin typeface="Helvetica Neue"/>
                <a:cs typeface="Helvetica Neue"/>
              </a:rPr>
              <a:t>equal</a:t>
            </a:r>
            <a:r>
              <a:rPr lang="en-US" altLang="ja-JP" dirty="0" smtClean="0">
                <a:latin typeface="Helvetica Neue"/>
                <a:cs typeface="Helvetica Neue"/>
              </a:rPr>
              <a:t>.</a:t>
            </a:r>
            <a:endParaRPr lang="en-US" altLang="ja-JP" b="1" dirty="0" smtClean="0">
              <a:latin typeface="Helvetica Neue"/>
              <a:cs typeface="Helvetica Neue"/>
            </a:endParaRPr>
          </a:p>
        </p:txBody>
      </p:sp>
      <p:graphicFrame>
        <p:nvGraphicFramePr>
          <p:cNvPr id="6" name="Object 5"/>
          <p:cNvGraphicFramePr>
            <a:graphicFrameLocks noChangeAspect="1"/>
          </p:cNvGraphicFramePr>
          <p:nvPr/>
        </p:nvGraphicFramePr>
        <p:xfrm>
          <a:off x="2956878" y="4159505"/>
          <a:ext cx="3446452" cy="1269745"/>
        </p:xfrm>
        <a:graphic>
          <a:graphicData uri="http://schemas.openxmlformats.org/presentationml/2006/ole">
            <mc:AlternateContent xmlns:mc="http://schemas.openxmlformats.org/markup-compatibility/2006">
              <mc:Choice xmlns:v="urn:schemas-microsoft-com:vml" Requires="v">
                <p:oleObj spid="_x0000_s44036" name="Equation" r:id="rId3" imgW="482600" imgH="177800" progId="Equation.3">
                  <p:embed/>
                </p:oleObj>
              </mc:Choice>
              <mc:Fallback>
                <p:oleObj name="Equation" r:id="rId3" imgW="482600" imgH="1778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6878" y="4159505"/>
                        <a:ext cx="3446452" cy="126974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517" y="0"/>
            <a:ext cx="8229600" cy="1143000"/>
          </a:xfrm>
        </p:spPr>
        <p:txBody>
          <a:bodyPr>
            <a:normAutofit/>
          </a:bodyPr>
          <a:lstStyle/>
          <a:p>
            <a:r>
              <a:rPr lang="en-US" altLang="ja-JP" sz="5500" i="1" dirty="0" smtClean="0">
                <a:latin typeface="Helvetica Neue"/>
                <a:cs typeface="Helvetica Neue"/>
              </a:rPr>
              <a:t>Normal Profit Graph</a:t>
            </a:r>
            <a:endParaRPr lang="ja-JP" altLang="en-US" sz="5500" i="1" dirty="0">
              <a:latin typeface="Helvetica Neue"/>
              <a:cs typeface="Helvetica Neue"/>
            </a:endParaRPr>
          </a:p>
        </p:txBody>
      </p:sp>
      <p:cxnSp>
        <p:nvCxnSpPr>
          <p:cNvPr id="5" name="Straight Connector 4"/>
          <p:cNvCxnSpPr/>
          <p:nvPr/>
        </p:nvCxnSpPr>
        <p:spPr>
          <a:xfrm rot="5400000">
            <a:off x="-98544" y="3963351"/>
            <a:ext cx="445232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125229" y="6210081"/>
            <a:ext cx="46529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rot="16200000">
            <a:off x="1231692" y="2126133"/>
            <a:ext cx="1253352" cy="477054"/>
          </a:xfrm>
          <a:prstGeom prst="rect">
            <a:avLst/>
          </a:prstGeom>
          <a:noFill/>
        </p:spPr>
        <p:txBody>
          <a:bodyPr wrap="square" rtlCol="0">
            <a:spAutoFit/>
          </a:bodyPr>
          <a:lstStyle/>
          <a:p>
            <a:pPr algn="ctr"/>
            <a:r>
              <a:rPr kumimoji="1" lang="en-US" altLang="ja-JP" sz="2500" dirty="0" smtClean="0"/>
              <a:t>Cost</a:t>
            </a:r>
            <a:endParaRPr kumimoji="1" lang="ja-JP" altLang="en-US" sz="2500" dirty="0"/>
          </a:p>
        </p:txBody>
      </p:sp>
      <p:sp>
        <p:nvSpPr>
          <p:cNvPr id="10" name="TextBox 9"/>
          <p:cNvSpPr txBox="1"/>
          <p:nvPr/>
        </p:nvSpPr>
        <p:spPr>
          <a:xfrm>
            <a:off x="5074959" y="6167989"/>
            <a:ext cx="2254819" cy="492443"/>
          </a:xfrm>
          <a:prstGeom prst="rect">
            <a:avLst/>
          </a:prstGeom>
          <a:noFill/>
        </p:spPr>
        <p:txBody>
          <a:bodyPr wrap="square" rtlCol="0">
            <a:spAutoFit/>
          </a:bodyPr>
          <a:lstStyle/>
          <a:p>
            <a:pPr algn="ctr"/>
            <a:r>
              <a:rPr kumimoji="1" lang="en-US" altLang="ja-JP" sz="2500" dirty="0" smtClean="0"/>
              <a:t>Quantity</a:t>
            </a:r>
            <a:endParaRPr kumimoji="1" lang="ja-JP" altLang="en-US" sz="2500" dirty="0"/>
          </a:p>
        </p:txBody>
      </p:sp>
      <p:cxnSp>
        <p:nvCxnSpPr>
          <p:cNvPr id="12" name="Straight Connector 11"/>
          <p:cNvCxnSpPr/>
          <p:nvPr/>
        </p:nvCxnSpPr>
        <p:spPr>
          <a:xfrm>
            <a:off x="2682456" y="1737984"/>
            <a:ext cx="4103701" cy="3537240"/>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786157" y="5075169"/>
            <a:ext cx="1150944" cy="400110"/>
          </a:xfrm>
          <a:prstGeom prst="rect">
            <a:avLst/>
          </a:prstGeom>
          <a:noFill/>
        </p:spPr>
        <p:txBody>
          <a:bodyPr wrap="square" rtlCol="0">
            <a:spAutoFit/>
          </a:bodyPr>
          <a:lstStyle/>
          <a:p>
            <a:r>
              <a:rPr kumimoji="1" lang="en-US" altLang="ja-JP" sz="2000" dirty="0" smtClean="0"/>
              <a:t>A</a:t>
            </a:r>
            <a:r>
              <a:rPr kumimoji="1" lang="en-US" altLang="ja-JP" sz="2000" baseline="-25000" dirty="0" smtClean="0"/>
              <a:t>r</a:t>
            </a:r>
            <a:r>
              <a:rPr kumimoji="1" lang="en-US" altLang="ja-JP" sz="2000" dirty="0" smtClean="0"/>
              <a:t> = D</a:t>
            </a:r>
            <a:endParaRPr kumimoji="1" lang="ja-JP" altLang="en-US" sz="2000" dirty="0"/>
          </a:p>
        </p:txBody>
      </p:sp>
      <p:cxnSp>
        <p:nvCxnSpPr>
          <p:cNvPr id="11" name="Straight Connector 10"/>
          <p:cNvCxnSpPr/>
          <p:nvPr/>
        </p:nvCxnSpPr>
        <p:spPr>
          <a:xfrm rot="16200000" flipH="1">
            <a:off x="1198063" y="2921221"/>
            <a:ext cx="4922448" cy="2555973"/>
          </a:xfrm>
          <a:prstGeom prst="line">
            <a:avLst/>
          </a:prstGeom>
          <a:ln>
            <a:solidFill>
              <a:srgbClr val="4F81BD"/>
            </a:solidFill>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309908" y="6211669"/>
            <a:ext cx="557225" cy="400110"/>
          </a:xfrm>
          <a:prstGeom prst="rect">
            <a:avLst/>
          </a:prstGeom>
          <a:noFill/>
        </p:spPr>
        <p:txBody>
          <a:bodyPr wrap="square" rtlCol="0">
            <a:spAutoFit/>
          </a:bodyPr>
          <a:lstStyle/>
          <a:p>
            <a:r>
              <a:rPr kumimoji="1" lang="en-US" altLang="ja-JP" sz="2000" dirty="0" smtClean="0"/>
              <a:t>M</a:t>
            </a:r>
            <a:r>
              <a:rPr lang="en-US" altLang="ja-JP" sz="2000" baseline="-25000" dirty="0" smtClean="0"/>
              <a:t>r</a:t>
            </a:r>
            <a:endParaRPr kumimoji="1" lang="ja-JP" altLang="en-US" sz="2000" dirty="0"/>
          </a:p>
        </p:txBody>
      </p:sp>
      <p:sp>
        <p:nvSpPr>
          <p:cNvPr id="14" name="Arc 13"/>
          <p:cNvSpPr/>
          <p:nvPr/>
        </p:nvSpPr>
        <p:spPr>
          <a:xfrm flipH="1" flipV="1">
            <a:off x="2370447" y="1270890"/>
            <a:ext cx="4019392" cy="2921611"/>
          </a:xfrm>
          <a:prstGeom prst="arc">
            <a:avLst>
              <a:gd name="adj1" fmla="val 11217688"/>
              <a:gd name="adj2" fmla="val 20942810"/>
            </a:avLst>
          </a:prstGeom>
          <a:ln>
            <a:solidFill>
              <a:schemeClr val="accent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6" name="TextBox 15"/>
          <p:cNvSpPr txBox="1"/>
          <p:nvPr/>
        </p:nvSpPr>
        <p:spPr>
          <a:xfrm>
            <a:off x="6389839" y="2791281"/>
            <a:ext cx="894152" cy="400110"/>
          </a:xfrm>
          <a:prstGeom prst="rect">
            <a:avLst/>
          </a:prstGeom>
          <a:noFill/>
        </p:spPr>
        <p:txBody>
          <a:bodyPr wrap="square" rtlCol="0">
            <a:spAutoFit/>
          </a:bodyPr>
          <a:lstStyle/>
          <a:p>
            <a:r>
              <a:rPr kumimoji="1" lang="en-US" altLang="ja-JP" sz="2000" dirty="0" smtClean="0"/>
              <a:t>A</a:t>
            </a:r>
            <a:r>
              <a:rPr kumimoji="1" lang="en-US" altLang="ja-JP" sz="2000" baseline="-25000" dirty="0" smtClean="0"/>
              <a:t>c</a:t>
            </a:r>
            <a:endParaRPr kumimoji="1" lang="ja-JP" altLang="en-US" sz="2000" dirty="0"/>
          </a:p>
        </p:txBody>
      </p:sp>
      <p:sp>
        <p:nvSpPr>
          <p:cNvPr id="17" name="Arc 16"/>
          <p:cNvSpPr/>
          <p:nvPr/>
        </p:nvSpPr>
        <p:spPr>
          <a:xfrm rot="1004053" flipH="1" flipV="1">
            <a:off x="2270873" y="277295"/>
            <a:ext cx="2648519" cy="4911658"/>
          </a:xfrm>
          <a:prstGeom prst="arc">
            <a:avLst>
              <a:gd name="adj1" fmla="val 10765362"/>
              <a:gd name="adj2" fmla="val 17066227"/>
            </a:avLst>
          </a:prstGeom>
          <a:ln>
            <a:solidFill>
              <a:srgbClr val="9BBB59"/>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9" name="Straight Connector 18"/>
          <p:cNvCxnSpPr>
            <a:stCxn id="17" idx="0"/>
          </p:cNvCxnSpPr>
          <p:nvPr/>
        </p:nvCxnSpPr>
        <p:spPr>
          <a:xfrm rot="5400000" flipH="1" flipV="1">
            <a:off x="4239461" y="1770674"/>
            <a:ext cx="1958637" cy="703292"/>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5570426" y="958335"/>
            <a:ext cx="997821" cy="400110"/>
          </a:xfrm>
          <a:prstGeom prst="rect">
            <a:avLst/>
          </a:prstGeom>
          <a:noFill/>
        </p:spPr>
        <p:txBody>
          <a:bodyPr wrap="square" rtlCol="0">
            <a:spAutoFit/>
          </a:bodyPr>
          <a:lstStyle/>
          <a:p>
            <a:r>
              <a:rPr kumimoji="1" lang="en-US" altLang="ja-JP" sz="2000" dirty="0" smtClean="0"/>
              <a:t>M</a:t>
            </a:r>
            <a:r>
              <a:rPr kumimoji="1" lang="en-US" altLang="ja-JP" sz="2000" baseline="-25000" dirty="0" smtClean="0"/>
              <a:t>c</a:t>
            </a:r>
            <a:endParaRPr kumimoji="1" lang="ja-JP" altLang="en-US" sz="2000" dirty="0"/>
          </a:p>
        </p:txBody>
      </p:sp>
      <p:cxnSp>
        <p:nvCxnSpPr>
          <p:cNvPr id="20" name="Straight Connector 19"/>
          <p:cNvCxnSpPr/>
          <p:nvPr/>
        </p:nvCxnSpPr>
        <p:spPr>
          <a:xfrm rot="5400000">
            <a:off x="4246772" y="5104869"/>
            <a:ext cx="2212011" cy="1588"/>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0800000">
            <a:off x="2096897" y="3998069"/>
            <a:ext cx="3256677" cy="1588"/>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5081440" y="6211669"/>
            <a:ext cx="544267" cy="400110"/>
          </a:xfrm>
          <a:prstGeom prst="rect">
            <a:avLst/>
          </a:prstGeom>
          <a:noFill/>
        </p:spPr>
        <p:txBody>
          <a:bodyPr wrap="square" rtlCol="0">
            <a:spAutoFit/>
          </a:bodyPr>
          <a:lstStyle/>
          <a:p>
            <a:r>
              <a:rPr kumimoji="1" lang="en-US" altLang="ja-JP" sz="2000" dirty="0" smtClean="0"/>
              <a:t>Q</a:t>
            </a:r>
            <a:r>
              <a:rPr kumimoji="1" lang="en-US" altLang="ja-JP" sz="2000" baseline="-25000" dirty="0" smtClean="0"/>
              <a:t>1</a:t>
            </a:r>
            <a:endParaRPr kumimoji="1" lang="ja-JP" altLang="en-US" sz="2000" dirty="0"/>
          </a:p>
        </p:txBody>
      </p:sp>
      <p:sp>
        <p:nvSpPr>
          <p:cNvPr id="28" name="TextBox 27"/>
          <p:cNvSpPr txBox="1"/>
          <p:nvPr/>
        </p:nvSpPr>
        <p:spPr>
          <a:xfrm>
            <a:off x="1753108" y="3813403"/>
            <a:ext cx="750606" cy="369332"/>
          </a:xfrm>
          <a:prstGeom prst="rect">
            <a:avLst/>
          </a:prstGeom>
          <a:noFill/>
        </p:spPr>
        <p:txBody>
          <a:bodyPr wrap="square" rtlCol="0">
            <a:spAutoFit/>
          </a:bodyPr>
          <a:lstStyle/>
          <a:p>
            <a:r>
              <a:rPr kumimoji="1" lang="en-US" altLang="ja-JP" dirty="0" smtClean="0"/>
              <a:t>P</a:t>
            </a:r>
            <a:r>
              <a:rPr kumimoji="1" lang="en-US" altLang="ja-JP" baseline="-25000" dirty="0" smtClean="0"/>
              <a:t>1</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Abnormal Profit</a:t>
            </a:r>
            <a:endParaRPr lang="ja-JP" altLang="en-US" sz="5500" i="1" dirty="0">
              <a:latin typeface="Helvetica Neue"/>
              <a:cs typeface="Helvetica Neue"/>
            </a:endParaRPr>
          </a:p>
        </p:txBody>
      </p:sp>
      <p:sp>
        <p:nvSpPr>
          <p:cNvPr id="3" name="Content Placeholder 2"/>
          <p:cNvSpPr>
            <a:spLocks noGrp="1"/>
          </p:cNvSpPr>
          <p:nvPr>
            <p:ph idx="1"/>
          </p:nvPr>
        </p:nvSpPr>
        <p:spPr>
          <a:xfrm>
            <a:off x="0" y="1417637"/>
            <a:ext cx="9144000" cy="2741867"/>
          </a:xfrm>
        </p:spPr>
        <p:txBody>
          <a:bodyPr>
            <a:noAutofit/>
          </a:bodyPr>
          <a:lstStyle/>
          <a:p>
            <a:pPr algn="ctr"/>
            <a:r>
              <a:rPr lang="en-US" altLang="ja-JP" sz="3100" b="1" dirty="0" smtClean="0">
                <a:latin typeface="Helvetica Neue"/>
                <a:cs typeface="Helvetica Neue"/>
              </a:rPr>
              <a:t>Abnormal Profit</a:t>
            </a:r>
            <a:r>
              <a:rPr lang="en-US" altLang="ja-JP" sz="3100" dirty="0" smtClean="0">
                <a:latin typeface="Helvetica Neue"/>
                <a:cs typeface="Helvetica Neue"/>
              </a:rPr>
              <a:t> is when the revenue generated is greater than the cost of production. Graphically, this means that Q</a:t>
            </a:r>
            <a:r>
              <a:rPr lang="en-US" altLang="ja-JP" sz="3100" baseline="-25000" dirty="0" smtClean="0">
                <a:latin typeface="Helvetica Neue"/>
                <a:cs typeface="Helvetica Neue"/>
              </a:rPr>
              <a:t>1</a:t>
            </a:r>
            <a:r>
              <a:rPr lang="en-US" altLang="ja-JP" sz="3100" dirty="0" smtClean="0">
                <a:latin typeface="Helvetica Neue"/>
                <a:cs typeface="Helvetica Neue"/>
              </a:rPr>
              <a:t> falls at a point on which A</a:t>
            </a:r>
            <a:r>
              <a:rPr lang="en-US" altLang="ja-JP" sz="3100" baseline="-25000" dirty="0" smtClean="0">
                <a:latin typeface="Helvetica Neue"/>
                <a:cs typeface="Helvetica Neue"/>
              </a:rPr>
              <a:t>r</a:t>
            </a:r>
            <a:r>
              <a:rPr lang="en-US" altLang="ja-JP" sz="3100" dirty="0" smtClean="0">
                <a:latin typeface="Helvetica Neue"/>
                <a:cs typeface="Helvetica Neue"/>
              </a:rPr>
              <a:t> is above, or greater than A</a:t>
            </a:r>
            <a:r>
              <a:rPr lang="en-US" altLang="ja-JP" sz="3100" baseline="-25000" dirty="0" smtClean="0">
                <a:latin typeface="Helvetica Neue"/>
                <a:cs typeface="Helvetica Neue"/>
              </a:rPr>
              <a:t>c</a:t>
            </a:r>
            <a:r>
              <a:rPr lang="en-US" altLang="ja-JP" sz="3100" dirty="0" smtClean="0">
                <a:latin typeface="Helvetica Neue"/>
                <a:cs typeface="Helvetica Neue"/>
              </a:rPr>
              <a:t>. The area above the A</a:t>
            </a:r>
            <a:r>
              <a:rPr lang="en-US" altLang="ja-JP" sz="3100" baseline="-25000" dirty="0" smtClean="0">
                <a:latin typeface="Helvetica Neue"/>
                <a:cs typeface="Helvetica Neue"/>
              </a:rPr>
              <a:t>c</a:t>
            </a:r>
            <a:r>
              <a:rPr lang="en-US" altLang="ja-JP" sz="3100" dirty="0" smtClean="0">
                <a:latin typeface="Helvetica Neue"/>
                <a:cs typeface="Helvetica Neue"/>
              </a:rPr>
              <a:t> point to the A</a:t>
            </a:r>
            <a:r>
              <a:rPr lang="en-US" altLang="ja-JP" sz="3100" baseline="-25000" dirty="0" smtClean="0">
                <a:latin typeface="Helvetica Neue"/>
                <a:cs typeface="Helvetica Neue"/>
              </a:rPr>
              <a:t>r</a:t>
            </a:r>
            <a:r>
              <a:rPr lang="en-US" altLang="ja-JP" sz="3100" dirty="0" smtClean="0">
                <a:latin typeface="Helvetica Neue"/>
                <a:cs typeface="Helvetica Neue"/>
              </a:rPr>
              <a:t> intercept is equal to the </a:t>
            </a:r>
            <a:r>
              <a:rPr lang="en-US" altLang="ja-JP" sz="3100" b="1" dirty="0" smtClean="0">
                <a:latin typeface="Helvetica Neue"/>
                <a:cs typeface="Helvetica Neue"/>
              </a:rPr>
              <a:t>profit</a:t>
            </a:r>
            <a:r>
              <a:rPr lang="en-US" altLang="ja-JP" sz="3100" dirty="0" smtClean="0">
                <a:latin typeface="Helvetica Neue"/>
                <a:cs typeface="Helvetica Neue"/>
              </a:rPr>
              <a:t> generated by sales.</a:t>
            </a:r>
            <a:endParaRPr lang="en-US" altLang="ja-JP" sz="3100" b="1" dirty="0" smtClean="0">
              <a:latin typeface="Helvetica Neue"/>
              <a:cs typeface="Helvetica Neue"/>
            </a:endParaRPr>
          </a:p>
        </p:txBody>
      </p:sp>
      <p:sp>
        <p:nvSpPr>
          <p:cNvPr id="5" name="TextBox 4"/>
          <p:cNvSpPr txBox="1"/>
          <p:nvPr/>
        </p:nvSpPr>
        <p:spPr>
          <a:xfrm>
            <a:off x="7329778" y="6211669"/>
            <a:ext cx="1814222" cy="646331"/>
          </a:xfrm>
          <a:prstGeom prst="rect">
            <a:avLst/>
          </a:prstGeom>
          <a:noFill/>
        </p:spPr>
        <p:txBody>
          <a:bodyPr wrap="square" rtlCol="0">
            <a:spAutoFit/>
          </a:bodyPr>
          <a:lstStyle/>
          <a:p>
            <a:r>
              <a:rPr kumimoji="1" lang="en-US" altLang="ja-JP" i="1" dirty="0" smtClean="0">
                <a:latin typeface="Helvetica Neue UltraLight"/>
                <a:cs typeface="Helvetica Neue UltraLight"/>
              </a:rPr>
              <a:t>IB HL Economics</a:t>
            </a:r>
          </a:p>
          <a:p>
            <a:r>
              <a:rPr kumimoji="1" lang="en-US" altLang="ja-JP" i="1" dirty="0" smtClean="0">
                <a:latin typeface="Helvetica Neue UltraLight"/>
                <a:cs typeface="Helvetica Neue UltraLight"/>
              </a:rPr>
              <a:t>Will Congleton</a:t>
            </a:r>
            <a:endParaRPr kumimoji="1" lang="ja-JP" altLang="en-US" i="1" dirty="0">
              <a:latin typeface="Helvetica Neue UltraLight"/>
              <a:cs typeface="Helvetica Neue UltraLight"/>
            </a:endParaRPr>
          </a:p>
        </p:txBody>
      </p:sp>
      <p:graphicFrame>
        <p:nvGraphicFramePr>
          <p:cNvPr id="6" name="Object 5"/>
          <p:cNvGraphicFramePr>
            <a:graphicFrameLocks noChangeAspect="1"/>
          </p:cNvGraphicFramePr>
          <p:nvPr/>
        </p:nvGraphicFramePr>
        <p:xfrm>
          <a:off x="2956878" y="4159505"/>
          <a:ext cx="3446452" cy="1269745"/>
        </p:xfrm>
        <a:graphic>
          <a:graphicData uri="http://schemas.openxmlformats.org/presentationml/2006/ole">
            <mc:AlternateContent xmlns:mc="http://schemas.openxmlformats.org/markup-compatibility/2006">
              <mc:Choice xmlns:v="urn:schemas-microsoft-com:vml" Requires="v">
                <p:oleObj spid="_x0000_s46084" name="Equation" r:id="rId3" imgW="482600" imgH="177800" progId="Equation.3">
                  <p:embed/>
                </p:oleObj>
              </mc:Choice>
              <mc:Fallback>
                <p:oleObj name="Equation" r:id="rId3" imgW="482600" imgH="1778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6878" y="4159505"/>
                        <a:ext cx="3446452" cy="126974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517" y="0"/>
            <a:ext cx="8229600" cy="1143000"/>
          </a:xfrm>
        </p:spPr>
        <p:txBody>
          <a:bodyPr>
            <a:normAutofit/>
          </a:bodyPr>
          <a:lstStyle/>
          <a:p>
            <a:r>
              <a:rPr lang="en-US" altLang="ja-JP" sz="5500" i="1" dirty="0" smtClean="0">
                <a:latin typeface="Helvetica Neue"/>
                <a:cs typeface="Helvetica Neue"/>
              </a:rPr>
              <a:t>Normal Profit Graph</a:t>
            </a:r>
            <a:endParaRPr lang="ja-JP" altLang="en-US" sz="5500" i="1" dirty="0">
              <a:latin typeface="Helvetica Neue"/>
              <a:cs typeface="Helvetica Neue"/>
            </a:endParaRPr>
          </a:p>
        </p:txBody>
      </p:sp>
      <p:cxnSp>
        <p:nvCxnSpPr>
          <p:cNvPr id="5" name="Straight Connector 4"/>
          <p:cNvCxnSpPr/>
          <p:nvPr/>
        </p:nvCxnSpPr>
        <p:spPr>
          <a:xfrm rot="5400000">
            <a:off x="-98544" y="3963351"/>
            <a:ext cx="445232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125229" y="6210081"/>
            <a:ext cx="46529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rot="16200000">
            <a:off x="1231692" y="2126133"/>
            <a:ext cx="1253352" cy="477054"/>
          </a:xfrm>
          <a:prstGeom prst="rect">
            <a:avLst/>
          </a:prstGeom>
          <a:noFill/>
        </p:spPr>
        <p:txBody>
          <a:bodyPr wrap="square" rtlCol="0">
            <a:spAutoFit/>
          </a:bodyPr>
          <a:lstStyle/>
          <a:p>
            <a:pPr algn="ctr"/>
            <a:r>
              <a:rPr kumimoji="1" lang="en-US" altLang="ja-JP" sz="2500" dirty="0" smtClean="0"/>
              <a:t>Cost</a:t>
            </a:r>
            <a:endParaRPr kumimoji="1" lang="ja-JP" altLang="en-US" sz="2500" dirty="0"/>
          </a:p>
        </p:txBody>
      </p:sp>
      <p:sp>
        <p:nvSpPr>
          <p:cNvPr id="10" name="TextBox 9"/>
          <p:cNvSpPr txBox="1"/>
          <p:nvPr/>
        </p:nvSpPr>
        <p:spPr>
          <a:xfrm>
            <a:off x="5074959" y="6167989"/>
            <a:ext cx="2254819" cy="492443"/>
          </a:xfrm>
          <a:prstGeom prst="rect">
            <a:avLst/>
          </a:prstGeom>
          <a:noFill/>
        </p:spPr>
        <p:txBody>
          <a:bodyPr wrap="square" rtlCol="0">
            <a:spAutoFit/>
          </a:bodyPr>
          <a:lstStyle/>
          <a:p>
            <a:pPr algn="ctr"/>
            <a:r>
              <a:rPr kumimoji="1" lang="en-US" altLang="ja-JP" sz="2500" dirty="0" smtClean="0"/>
              <a:t>Quantity</a:t>
            </a:r>
            <a:endParaRPr kumimoji="1" lang="ja-JP" altLang="en-US" sz="2500" dirty="0"/>
          </a:p>
        </p:txBody>
      </p:sp>
      <p:cxnSp>
        <p:nvCxnSpPr>
          <p:cNvPr id="12" name="Straight Connector 11"/>
          <p:cNvCxnSpPr/>
          <p:nvPr/>
        </p:nvCxnSpPr>
        <p:spPr>
          <a:xfrm>
            <a:off x="2682456" y="1737984"/>
            <a:ext cx="4103701" cy="3537240"/>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786157" y="5075169"/>
            <a:ext cx="1150944" cy="400110"/>
          </a:xfrm>
          <a:prstGeom prst="rect">
            <a:avLst/>
          </a:prstGeom>
          <a:noFill/>
        </p:spPr>
        <p:txBody>
          <a:bodyPr wrap="square" rtlCol="0">
            <a:spAutoFit/>
          </a:bodyPr>
          <a:lstStyle/>
          <a:p>
            <a:r>
              <a:rPr kumimoji="1" lang="en-US" altLang="ja-JP" sz="2000" dirty="0" smtClean="0"/>
              <a:t>A</a:t>
            </a:r>
            <a:r>
              <a:rPr kumimoji="1" lang="en-US" altLang="ja-JP" sz="2000" baseline="-25000" dirty="0" smtClean="0"/>
              <a:t>r</a:t>
            </a:r>
            <a:r>
              <a:rPr kumimoji="1" lang="en-US" altLang="ja-JP" sz="2000" dirty="0" smtClean="0"/>
              <a:t> = D</a:t>
            </a:r>
            <a:endParaRPr kumimoji="1" lang="ja-JP" altLang="en-US" sz="2000" dirty="0"/>
          </a:p>
        </p:txBody>
      </p:sp>
      <p:sp>
        <p:nvSpPr>
          <p:cNvPr id="25" name="TextBox 24"/>
          <p:cNvSpPr txBox="1"/>
          <p:nvPr/>
        </p:nvSpPr>
        <p:spPr>
          <a:xfrm>
            <a:off x="7329778" y="6211669"/>
            <a:ext cx="1814222" cy="646331"/>
          </a:xfrm>
          <a:prstGeom prst="rect">
            <a:avLst/>
          </a:prstGeom>
          <a:noFill/>
        </p:spPr>
        <p:txBody>
          <a:bodyPr wrap="square" rtlCol="0">
            <a:spAutoFit/>
          </a:bodyPr>
          <a:lstStyle/>
          <a:p>
            <a:r>
              <a:rPr kumimoji="1" lang="en-US" altLang="ja-JP" i="1" dirty="0" smtClean="0">
                <a:latin typeface="Helvetica Neue UltraLight"/>
                <a:cs typeface="Helvetica Neue UltraLight"/>
              </a:rPr>
              <a:t>IB HL Economics</a:t>
            </a:r>
          </a:p>
          <a:p>
            <a:r>
              <a:rPr kumimoji="1" lang="en-US" altLang="ja-JP" i="1" dirty="0" smtClean="0">
                <a:latin typeface="Helvetica Neue UltraLight"/>
                <a:cs typeface="Helvetica Neue UltraLight"/>
              </a:rPr>
              <a:t>Will Congleton</a:t>
            </a:r>
            <a:endParaRPr kumimoji="1" lang="ja-JP" altLang="en-US" i="1" dirty="0">
              <a:latin typeface="Helvetica Neue UltraLight"/>
              <a:cs typeface="Helvetica Neue UltraLight"/>
            </a:endParaRPr>
          </a:p>
        </p:txBody>
      </p:sp>
      <p:cxnSp>
        <p:nvCxnSpPr>
          <p:cNvPr id="11" name="Straight Connector 10"/>
          <p:cNvCxnSpPr/>
          <p:nvPr/>
        </p:nvCxnSpPr>
        <p:spPr>
          <a:xfrm rot="16200000" flipH="1">
            <a:off x="1198063" y="2921221"/>
            <a:ext cx="4922448" cy="2555973"/>
          </a:xfrm>
          <a:prstGeom prst="line">
            <a:avLst/>
          </a:prstGeom>
          <a:ln>
            <a:solidFill>
              <a:srgbClr val="4F81BD"/>
            </a:solidFill>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867133" y="6211669"/>
            <a:ext cx="557225" cy="400110"/>
          </a:xfrm>
          <a:prstGeom prst="rect">
            <a:avLst/>
          </a:prstGeom>
          <a:noFill/>
        </p:spPr>
        <p:txBody>
          <a:bodyPr wrap="square" rtlCol="0">
            <a:spAutoFit/>
          </a:bodyPr>
          <a:lstStyle/>
          <a:p>
            <a:r>
              <a:rPr kumimoji="1" lang="en-US" altLang="ja-JP" sz="2000" dirty="0" smtClean="0"/>
              <a:t>M</a:t>
            </a:r>
            <a:r>
              <a:rPr lang="en-US" altLang="ja-JP" sz="2000" baseline="-25000" dirty="0" smtClean="0"/>
              <a:t>r</a:t>
            </a:r>
            <a:endParaRPr kumimoji="1" lang="ja-JP" altLang="en-US" sz="2000" dirty="0"/>
          </a:p>
        </p:txBody>
      </p:sp>
      <p:sp>
        <p:nvSpPr>
          <p:cNvPr id="14" name="Arc 13"/>
          <p:cNvSpPr/>
          <p:nvPr/>
        </p:nvSpPr>
        <p:spPr>
          <a:xfrm flipH="1" flipV="1">
            <a:off x="2370447" y="1270890"/>
            <a:ext cx="4019392" cy="2921611"/>
          </a:xfrm>
          <a:prstGeom prst="arc">
            <a:avLst>
              <a:gd name="adj1" fmla="val 11217688"/>
              <a:gd name="adj2" fmla="val 20942810"/>
            </a:avLst>
          </a:prstGeom>
          <a:ln>
            <a:solidFill>
              <a:schemeClr val="accent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6" name="TextBox 15"/>
          <p:cNvSpPr txBox="1"/>
          <p:nvPr/>
        </p:nvSpPr>
        <p:spPr>
          <a:xfrm>
            <a:off x="6389839" y="2791281"/>
            <a:ext cx="894152" cy="400110"/>
          </a:xfrm>
          <a:prstGeom prst="rect">
            <a:avLst/>
          </a:prstGeom>
          <a:noFill/>
        </p:spPr>
        <p:txBody>
          <a:bodyPr wrap="square" rtlCol="0">
            <a:spAutoFit/>
          </a:bodyPr>
          <a:lstStyle/>
          <a:p>
            <a:r>
              <a:rPr kumimoji="1" lang="en-US" altLang="ja-JP" sz="2000" dirty="0" smtClean="0"/>
              <a:t>A</a:t>
            </a:r>
            <a:r>
              <a:rPr kumimoji="1" lang="en-US" altLang="ja-JP" sz="2000" baseline="-25000" dirty="0" smtClean="0"/>
              <a:t>c</a:t>
            </a:r>
            <a:endParaRPr kumimoji="1" lang="ja-JP" altLang="en-US" sz="2000" dirty="0"/>
          </a:p>
        </p:txBody>
      </p:sp>
      <p:sp>
        <p:nvSpPr>
          <p:cNvPr id="17" name="Arc 16"/>
          <p:cNvSpPr/>
          <p:nvPr/>
        </p:nvSpPr>
        <p:spPr>
          <a:xfrm rot="1004053" flipH="1" flipV="1">
            <a:off x="2270873" y="277295"/>
            <a:ext cx="2648519" cy="4911658"/>
          </a:xfrm>
          <a:prstGeom prst="arc">
            <a:avLst>
              <a:gd name="adj1" fmla="val 10765362"/>
              <a:gd name="adj2" fmla="val 17066227"/>
            </a:avLst>
          </a:prstGeom>
          <a:ln>
            <a:solidFill>
              <a:srgbClr val="9BBB59"/>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9" name="Straight Connector 18"/>
          <p:cNvCxnSpPr>
            <a:stCxn id="17" idx="0"/>
          </p:cNvCxnSpPr>
          <p:nvPr/>
        </p:nvCxnSpPr>
        <p:spPr>
          <a:xfrm rot="5400000" flipH="1" flipV="1">
            <a:off x="4239461" y="1770674"/>
            <a:ext cx="1958637" cy="703292"/>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5570426" y="958335"/>
            <a:ext cx="997821" cy="400110"/>
          </a:xfrm>
          <a:prstGeom prst="rect">
            <a:avLst/>
          </a:prstGeom>
          <a:noFill/>
        </p:spPr>
        <p:txBody>
          <a:bodyPr wrap="square" rtlCol="0">
            <a:spAutoFit/>
          </a:bodyPr>
          <a:lstStyle/>
          <a:p>
            <a:r>
              <a:rPr kumimoji="1" lang="en-US" altLang="ja-JP" sz="2000" dirty="0" smtClean="0"/>
              <a:t>M</a:t>
            </a:r>
            <a:r>
              <a:rPr kumimoji="1" lang="en-US" altLang="ja-JP" sz="2000" baseline="-25000" dirty="0" smtClean="0"/>
              <a:t>c</a:t>
            </a:r>
            <a:endParaRPr kumimoji="1" lang="ja-JP" altLang="en-US" sz="2000" dirty="0"/>
          </a:p>
        </p:txBody>
      </p:sp>
      <p:cxnSp>
        <p:nvCxnSpPr>
          <p:cNvPr id="20" name="Straight Connector 19"/>
          <p:cNvCxnSpPr/>
          <p:nvPr/>
        </p:nvCxnSpPr>
        <p:spPr>
          <a:xfrm rot="5400000">
            <a:off x="2764780" y="4645179"/>
            <a:ext cx="3088668" cy="1589"/>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0800000">
            <a:off x="2096897" y="3101641"/>
            <a:ext cx="2213013" cy="1589"/>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4036185" y="6260322"/>
            <a:ext cx="544267" cy="400110"/>
          </a:xfrm>
          <a:prstGeom prst="rect">
            <a:avLst/>
          </a:prstGeom>
          <a:noFill/>
        </p:spPr>
        <p:txBody>
          <a:bodyPr wrap="square" rtlCol="0">
            <a:spAutoFit/>
          </a:bodyPr>
          <a:lstStyle/>
          <a:p>
            <a:r>
              <a:rPr kumimoji="1" lang="en-US" altLang="ja-JP" sz="2000" dirty="0" smtClean="0"/>
              <a:t>Q</a:t>
            </a:r>
            <a:r>
              <a:rPr kumimoji="1" lang="en-US" altLang="ja-JP" sz="2000" baseline="-25000" dirty="0" smtClean="0"/>
              <a:t>1</a:t>
            </a:r>
            <a:endParaRPr kumimoji="1" lang="ja-JP" altLang="en-US" sz="2000" dirty="0"/>
          </a:p>
        </p:txBody>
      </p:sp>
      <p:sp>
        <p:nvSpPr>
          <p:cNvPr id="28" name="TextBox 27"/>
          <p:cNvSpPr txBox="1"/>
          <p:nvPr/>
        </p:nvSpPr>
        <p:spPr>
          <a:xfrm>
            <a:off x="1721593" y="2918565"/>
            <a:ext cx="750606" cy="369332"/>
          </a:xfrm>
          <a:prstGeom prst="rect">
            <a:avLst/>
          </a:prstGeom>
          <a:noFill/>
        </p:spPr>
        <p:txBody>
          <a:bodyPr wrap="square" rtlCol="0">
            <a:spAutoFit/>
          </a:bodyPr>
          <a:lstStyle/>
          <a:p>
            <a:r>
              <a:rPr kumimoji="1" lang="en-US" altLang="ja-JP" dirty="0" smtClean="0"/>
              <a:t>P</a:t>
            </a:r>
            <a:r>
              <a:rPr kumimoji="1" lang="en-US" altLang="ja-JP" baseline="-25000" dirty="0" smtClean="0"/>
              <a:t>1</a:t>
            </a:r>
            <a:endParaRPr kumimoji="1" lang="ja-JP" altLang="en-US" dirty="0"/>
          </a:p>
        </p:txBody>
      </p:sp>
      <p:sp>
        <p:nvSpPr>
          <p:cNvPr id="34" name="Rectangle 33"/>
          <p:cNvSpPr/>
          <p:nvPr/>
        </p:nvSpPr>
        <p:spPr>
          <a:xfrm>
            <a:off x="2125229" y="3103231"/>
            <a:ext cx="2183090" cy="1089270"/>
          </a:xfrm>
          <a:prstGeom prst="rect">
            <a:avLst/>
          </a:prstGeom>
          <a:solidFill>
            <a:srgbClr val="FFFF00">
              <a:alpha val="25000"/>
            </a:srgbClr>
          </a:solidFill>
          <a:ln>
            <a:gradFill flip="none" rotWithShape="1">
              <a:gsLst>
                <a:gs pos="0">
                  <a:schemeClr val="accent1"/>
                </a:gs>
                <a:gs pos="57000">
                  <a:prstClr val="white"/>
                </a:gs>
              </a:gsLst>
              <a:path path="rect">
                <a:fillToRect l="100000" t="100000"/>
              </a:path>
              <a:tileRect r="-100000" b="-100000"/>
            </a:gra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35" name="Straight Connector 34"/>
          <p:cNvCxnSpPr/>
          <p:nvPr/>
        </p:nvCxnSpPr>
        <p:spPr>
          <a:xfrm rot="10800000">
            <a:off x="2128411" y="4190912"/>
            <a:ext cx="2213013" cy="1589"/>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1451377" y="3953766"/>
            <a:ext cx="1020822"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777524" y="3769100"/>
            <a:ext cx="842317" cy="369332"/>
          </a:xfrm>
          <a:prstGeom prst="rect">
            <a:avLst/>
          </a:prstGeom>
          <a:noFill/>
        </p:spPr>
        <p:txBody>
          <a:bodyPr wrap="square" rtlCol="0">
            <a:spAutoFit/>
          </a:bodyPr>
          <a:lstStyle/>
          <a:p>
            <a:r>
              <a:rPr kumimoji="1" lang="en-US" altLang="ja-JP" dirty="0" smtClean="0"/>
              <a:t>Profit</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2402"/>
            <a:ext cx="8229600" cy="1143000"/>
          </a:xfrm>
        </p:spPr>
        <p:txBody>
          <a:bodyPr>
            <a:noAutofit/>
          </a:bodyPr>
          <a:lstStyle/>
          <a:p>
            <a:r>
              <a:rPr lang="en-US" altLang="ja-JP" sz="5500" i="1" dirty="0" smtClean="0">
                <a:latin typeface="Helvetica Neue"/>
                <a:cs typeface="Helvetica Neue"/>
              </a:rPr>
              <a:t>Short Run Average Cost (SRAC)</a:t>
            </a:r>
            <a:endParaRPr lang="ja-JP" altLang="en-US" sz="5500" i="1" dirty="0">
              <a:latin typeface="Helvetica Neue"/>
              <a:cs typeface="Helvetica Neue"/>
            </a:endParaRPr>
          </a:p>
        </p:txBody>
      </p:sp>
      <p:sp>
        <p:nvSpPr>
          <p:cNvPr id="3" name="Content Placeholder 2"/>
          <p:cNvSpPr>
            <a:spLocks noGrp="1"/>
          </p:cNvSpPr>
          <p:nvPr>
            <p:ph idx="1"/>
          </p:nvPr>
        </p:nvSpPr>
        <p:spPr>
          <a:xfrm>
            <a:off x="0" y="2500886"/>
            <a:ext cx="9144000" cy="2741867"/>
          </a:xfrm>
        </p:spPr>
        <p:txBody>
          <a:bodyPr>
            <a:noAutofit/>
          </a:bodyPr>
          <a:lstStyle/>
          <a:p>
            <a:pPr algn="ctr"/>
            <a:r>
              <a:rPr lang="en-US" altLang="ja-JP" sz="3100" dirty="0" smtClean="0">
                <a:latin typeface="Helvetica Neue"/>
                <a:cs typeface="Helvetica Neue"/>
              </a:rPr>
              <a:t>The </a:t>
            </a:r>
            <a:r>
              <a:rPr lang="en-US" altLang="ja-JP" sz="3100" b="1" dirty="0" smtClean="0">
                <a:latin typeface="Helvetica Neue"/>
                <a:cs typeface="Helvetica Neue"/>
              </a:rPr>
              <a:t>Short Run Average Cost</a:t>
            </a:r>
            <a:r>
              <a:rPr lang="en-US" altLang="ja-JP" sz="3100" dirty="0" smtClean="0">
                <a:latin typeface="Helvetica Neue"/>
                <a:cs typeface="Helvetica Neue"/>
              </a:rPr>
              <a:t> in the average cost as it changes based around changes in increase (or decrease) in production from a change in factors of production.</a:t>
            </a:r>
          </a:p>
        </p:txBody>
      </p:sp>
      <p:sp>
        <p:nvSpPr>
          <p:cNvPr id="5" name="TextBox 4"/>
          <p:cNvSpPr txBox="1"/>
          <p:nvPr/>
        </p:nvSpPr>
        <p:spPr>
          <a:xfrm>
            <a:off x="7329778" y="6211669"/>
            <a:ext cx="1814222" cy="646331"/>
          </a:xfrm>
          <a:prstGeom prst="rect">
            <a:avLst/>
          </a:prstGeom>
          <a:noFill/>
        </p:spPr>
        <p:txBody>
          <a:bodyPr wrap="square" rtlCol="0">
            <a:spAutoFit/>
          </a:bodyPr>
          <a:lstStyle/>
          <a:p>
            <a:r>
              <a:rPr kumimoji="1" lang="en-US" altLang="ja-JP" i="1" dirty="0" smtClean="0">
                <a:latin typeface="Helvetica Neue UltraLight"/>
                <a:cs typeface="Helvetica Neue UltraLight"/>
              </a:rPr>
              <a:t>IB HL Economics</a:t>
            </a:r>
          </a:p>
          <a:p>
            <a:r>
              <a:rPr kumimoji="1" lang="en-US" altLang="ja-JP" i="1" dirty="0" smtClean="0">
                <a:latin typeface="Helvetica Neue UltraLight"/>
                <a:cs typeface="Helvetica Neue UltraLight"/>
              </a:rPr>
              <a:t>Will Congleton</a:t>
            </a:r>
            <a:endParaRPr kumimoji="1" lang="ja-JP" altLang="en-US" i="1" dirty="0">
              <a:latin typeface="Helvetica Neue UltraLight"/>
              <a:cs typeface="Helvetica Neue UltraLight"/>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49865"/>
            <a:ext cx="9144000" cy="938719"/>
          </a:xfrm>
          <a:prstGeom prst="rect">
            <a:avLst/>
          </a:prstGeom>
        </p:spPr>
        <p:txBody>
          <a:bodyPr wrap="square">
            <a:spAutoFit/>
          </a:bodyPr>
          <a:lstStyle/>
          <a:p>
            <a:pPr algn="ctr"/>
            <a:r>
              <a:rPr lang="en-US" altLang="ja-JP" sz="5500" i="1" dirty="0" smtClean="0">
                <a:latin typeface="Helvetica Neue"/>
                <a:cs typeface="Helvetica Neue"/>
              </a:rPr>
              <a:t>Short Run Average Cost</a:t>
            </a:r>
            <a:endParaRPr lang="ja-JP" altLang="en-US" sz="5500" dirty="0"/>
          </a:p>
        </p:txBody>
      </p:sp>
      <p:sp>
        <p:nvSpPr>
          <p:cNvPr id="6" name="Arc 5"/>
          <p:cNvSpPr/>
          <p:nvPr/>
        </p:nvSpPr>
        <p:spPr>
          <a:xfrm rot="5400000">
            <a:off x="392017" y="1252992"/>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7" name="Arc 6"/>
          <p:cNvSpPr/>
          <p:nvPr/>
        </p:nvSpPr>
        <p:spPr>
          <a:xfrm rot="5400000">
            <a:off x="1704164" y="2208683"/>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1" name="Arc 10"/>
          <p:cNvSpPr/>
          <p:nvPr/>
        </p:nvSpPr>
        <p:spPr>
          <a:xfrm rot="5400000">
            <a:off x="2965983" y="3062305"/>
            <a:ext cx="1911380" cy="2186705"/>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2" name="Arc 11"/>
          <p:cNvSpPr/>
          <p:nvPr/>
        </p:nvSpPr>
        <p:spPr>
          <a:xfrm rot="5400000">
            <a:off x="4386507" y="2208684"/>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3" name="Arc 12"/>
          <p:cNvSpPr/>
          <p:nvPr/>
        </p:nvSpPr>
        <p:spPr>
          <a:xfrm rot="5400000">
            <a:off x="5672638" y="1252991"/>
            <a:ext cx="1911381" cy="1982568"/>
          </a:xfrm>
          <a:prstGeom prst="arc">
            <a:avLst>
              <a:gd name="adj1" fmla="val 16200000"/>
              <a:gd name="adj2" fmla="val 5357029"/>
            </a:avLst>
          </a:prstGeom>
          <a:ln>
            <a:solidFill>
              <a:schemeClr val="tx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5" name="TextBox 14"/>
          <p:cNvSpPr txBox="1"/>
          <p:nvPr/>
        </p:nvSpPr>
        <p:spPr>
          <a:xfrm>
            <a:off x="7018641" y="1842679"/>
            <a:ext cx="1201943" cy="369332"/>
          </a:xfrm>
          <a:prstGeom prst="rect">
            <a:avLst/>
          </a:prstGeom>
          <a:noFill/>
        </p:spPr>
        <p:txBody>
          <a:bodyPr wrap="square" rtlCol="0">
            <a:spAutoFit/>
          </a:bodyPr>
          <a:lstStyle/>
          <a:p>
            <a:r>
              <a:rPr kumimoji="1" lang="en-US" altLang="ja-JP" dirty="0" smtClean="0"/>
              <a:t>SRAC</a:t>
            </a:r>
            <a:r>
              <a:rPr lang="en-US" altLang="ja-JP" baseline="-25000" dirty="0" smtClean="0"/>
              <a:t>5</a:t>
            </a:r>
          </a:p>
        </p:txBody>
      </p:sp>
      <p:sp>
        <p:nvSpPr>
          <p:cNvPr id="16" name="TextBox 15"/>
          <p:cNvSpPr txBox="1"/>
          <p:nvPr/>
        </p:nvSpPr>
        <p:spPr>
          <a:xfrm>
            <a:off x="3362731" y="2830635"/>
            <a:ext cx="1201943" cy="369332"/>
          </a:xfrm>
          <a:prstGeom prst="rect">
            <a:avLst/>
          </a:prstGeom>
          <a:noFill/>
        </p:spPr>
        <p:txBody>
          <a:bodyPr wrap="square" rtlCol="0">
            <a:spAutoFit/>
          </a:bodyPr>
          <a:lstStyle/>
          <a:p>
            <a:r>
              <a:rPr kumimoji="1" lang="en-US" altLang="ja-JP" dirty="0" smtClean="0"/>
              <a:t>SRAC</a:t>
            </a:r>
            <a:r>
              <a:rPr lang="en-US" altLang="ja-JP" baseline="-25000" dirty="0" smtClean="0"/>
              <a:t>2</a:t>
            </a:r>
            <a:endParaRPr kumimoji="1" lang="ja-JP" altLang="en-US" dirty="0"/>
          </a:p>
        </p:txBody>
      </p:sp>
      <p:sp>
        <p:nvSpPr>
          <p:cNvPr id="17" name="TextBox 16"/>
          <p:cNvSpPr txBox="1"/>
          <p:nvPr/>
        </p:nvSpPr>
        <p:spPr>
          <a:xfrm>
            <a:off x="5015026" y="4155659"/>
            <a:ext cx="1201943" cy="369332"/>
          </a:xfrm>
          <a:prstGeom prst="rect">
            <a:avLst/>
          </a:prstGeom>
          <a:noFill/>
        </p:spPr>
        <p:txBody>
          <a:bodyPr wrap="square" rtlCol="0">
            <a:spAutoFit/>
          </a:bodyPr>
          <a:lstStyle/>
          <a:p>
            <a:r>
              <a:rPr kumimoji="1" lang="en-US" altLang="ja-JP" dirty="0" smtClean="0"/>
              <a:t>SRAC</a:t>
            </a:r>
            <a:r>
              <a:rPr lang="en-US" altLang="ja-JP" baseline="-25000" dirty="0" smtClean="0"/>
              <a:t>3</a:t>
            </a:r>
            <a:endParaRPr kumimoji="1" lang="ja-JP" altLang="en-US" dirty="0"/>
          </a:p>
        </p:txBody>
      </p:sp>
      <p:sp>
        <p:nvSpPr>
          <p:cNvPr id="18" name="TextBox 17"/>
          <p:cNvSpPr txBox="1"/>
          <p:nvPr/>
        </p:nvSpPr>
        <p:spPr>
          <a:xfrm>
            <a:off x="6333482" y="3199966"/>
            <a:ext cx="1201943" cy="369332"/>
          </a:xfrm>
          <a:prstGeom prst="rect">
            <a:avLst/>
          </a:prstGeom>
          <a:noFill/>
        </p:spPr>
        <p:txBody>
          <a:bodyPr wrap="square" rtlCol="0">
            <a:spAutoFit/>
          </a:bodyPr>
          <a:lstStyle/>
          <a:p>
            <a:r>
              <a:rPr kumimoji="1" lang="en-US" altLang="ja-JP" dirty="0" smtClean="0"/>
              <a:t>SRAC</a:t>
            </a:r>
            <a:r>
              <a:rPr lang="en-US" altLang="ja-JP" baseline="-25000" dirty="0" smtClean="0"/>
              <a:t>4</a:t>
            </a:r>
            <a:endParaRPr kumimoji="1" lang="ja-JP" altLang="en-US" dirty="0"/>
          </a:p>
        </p:txBody>
      </p:sp>
      <p:sp>
        <p:nvSpPr>
          <p:cNvPr id="19" name="TextBox 18"/>
          <p:cNvSpPr txBox="1"/>
          <p:nvPr/>
        </p:nvSpPr>
        <p:spPr>
          <a:xfrm>
            <a:off x="2491392" y="2212011"/>
            <a:ext cx="1201943" cy="369332"/>
          </a:xfrm>
          <a:prstGeom prst="rect">
            <a:avLst/>
          </a:prstGeom>
          <a:noFill/>
        </p:spPr>
        <p:txBody>
          <a:bodyPr wrap="square" rtlCol="0">
            <a:spAutoFit/>
          </a:bodyPr>
          <a:lstStyle/>
          <a:p>
            <a:r>
              <a:rPr kumimoji="1" lang="en-US" altLang="ja-JP" dirty="0" smtClean="0"/>
              <a:t>SRAC</a:t>
            </a:r>
            <a:r>
              <a:rPr kumimoji="1" lang="en-US" altLang="ja-JP" baseline="-25000" dirty="0" smtClean="0"/>
              <a:t>1</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2402"/>
            <a:ext cx="8229600" cy="1143000"/>
          </a:xfrm>
        </p:spPr>
        <p:txBody>
          <a:bodyPr>
            <a:noAutofit/>
          </a:bodyPr>
          <a:lstStyle/>
          <a:p>
            <a:r>
              <a:rPr lang="en-US" altLang="ja-JP" sz="5500" i="1" dirty="0" smtClean="0">
                <a:latin typeface="Helvetica Neue"/>
                <a:cs typeface="Helvetica Neue"/>
              </a:rPr>
              <a:t>Long Run Average Cost (LRAC)</a:t>
            </a:r>
            <a:endParaRPr lang="ja-JP" altLang="en-US" sz="5500" i="1" dirty="0">
              <a:latin typeface="Helvetica Neue"/>
              <a:cs typeface="Helvetica Neue"/>
            </a:endParaRPr>
          </a:p>
        </p:txBody>
      </p:sp>
      <p:sp>
        <p:nvSpPr>
          <p:cNvPr id="3" name="Content Placeholder 2"/>
          <p:cNvSpPr>
            <a:spLocks noGrp="1"/>
          </p:cNvSpPr>
          <p:nvPr>
            <p:ph idx="1"/>
          </p:nvPr>
        </p:nvSpPr>
        <p:spPr>
          <a:xfrm>
            <a:off x="0" y="2500886"/>
            <a:ext cx="9144000" cy="2741867"/>
          </a:xfrm>
        </p:spPr>
        <p:txBody>
          <a:bodyPr>
            <a:noAutofit/>
          </a:bodyPr>
          <a:lstStyle/>
          <a:p>
            <a:pPr algn="ctr"/>
            <a:r>
              <a:rPr lang="en-US" altLang="ja-JP" sz="3100" dirty="0" smtClean="0">
                <a:latin typeface="Helvetica Neue"/>
                <a:cs typeface="Helvetica Neue"/>
              </a:rPr>
              <a:t>The </a:t>
            </a:r>
            <a:r>
              <a:rPr lang="en-US" altLang="ja-JP" sz="3100" b="1" dirty="0" smtClean="0">
                <a:latin typeface="Helvetica Neue"/>
                <a:cs typeface="Helvetica Neue"/>
              </a:rPr>
              <a:t>Long Run Average Cost</a:t>
            </a:r>
            <a:r>
              <a:rPr lang="en-US" altLang="ja-JP" sz="3100" dirty="0" smtClean="0">
                <a:latin typeface="Helvetica Neue"/>
                <a:cs typeface="Helvetica Neue"/>
              </a:rPr>
              <a:t> in the average cost as all factors of production become variable, or subjected to change.</a:t>
            </a:r>
          </a:p>
        </p:txBody>
      </p:sp>
      <p:sp>
        <p:nvSpPr>
          <p:cNvPr id="5" name="TextBox 4"/>
          <p:cNvSpPr txBox="1"/>
          <p:nvPr/>
        </p:nvSpPr>
        <p:spPr>
          <a:xfrm>
            <a:off x="7329778" y="6211669"/>
            <a:ext cx="1814222" cy="646331"/>
          </a:xfrm>
          <a:prstGeom prst="rect">
            <a:avLst/>
          </a:prstGeom>
          <a:noFill/>
        </p:spPr>
        <p:txBody>
          <a:bodyPr wrap="square" rtlCol="0">
            <a:spAutoFit/>
          </a:bodyPr>
          <a:lstStyle/>
          <a:p>
            <a:r>
              <a:rPr kumimoji="1" lang="en-US" altLang="ja-JP" i="1" dirty="0" smtClean="0">
                <a:latin typeface="Helvetica Neue UltraLight"/>
                <a:cs typeface="Helvetica Neue UltraLight"/>
              </a:rPr>
              <a:t>IB HL Economics</a:t>
            </a:r>
          </a:p>
          <a:p>
            <a:r>
              <a:rPr kumimoji="1" lang="en-US" altLang="ja-JP" i="1" dirty="0" smtClean="0">
                <a:latin typeface="Helvetica Neue UltraLight"/>
                <a:cs typeface="Helvetica Neue UltraLight"/>
              </a:rPr>
              <a:t>Will Congleton</a:t>
            </a:r>
            <a:endParaRPr kumimoji="1" lang="ja-JP" altLang="en-US" i="1" dirty="0">
              <a:latin typeface="Helvetica Neue UltraLight"/>
              <a:cs typeface="Helvetica Neue UltraLight"/>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49865"/>
            <a:ext cx="9144000" cy="938719"/>
          </a:xfrm>
          <a:prstGeom prst="rect">
            <a:avLst/>
          </a:prstGeom>
        </p:spPr>
        <p:txBody>
          <a:bodyPr wrap="square">
            <a:spAutoFit/>
          </a:bodyPr>
          <a:lstStyle/>
          <a:p>
            <a:pPr algn="ctr"/>
            <a:r>
              <a:rPr lang="en-US" altLang="ja-JP" sz="5500" i="1" dirty="0" smtClean="0">
                <a:latin typeface="Helvetica Neue"/>
                <a:cs typeface="Helvetica Neue"/>
              </a:rPr>
              <a:t>Long Run Average Cost</a:t>
            </a:r>
            <a:endParaRPr lang="ja-JP" altLang="en-US" sz="5500" dirty="0"/>
          </a:p>
        </p:txBody>
      </p:sp>
      <p:sp>
        <p:nvSpPr>
          <p:cNvPr id="6" name="Arc 5"/>
          <p:cNvSpPr/>
          <p:nvPr/>
        </p:nvSpPr>
        <p:spPr>
          <a:xfrm rot="5400000">
            <a:off x="392017" y="1252992"/>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7" name="Arc 6"/>
          <p:cNvSpPr/>
          <p:nvPr/>
        </p:nvSpPr>
        <p:spPr>
          <a:xfrm rot="5400000">
            <a:off x="1704164" y="2208683"/>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1" name="Arc 10"/>
          <p:cNvSpPr/>
          <p:nvPr/>
        </p:nvSpPr>
        <p:spPr>
          <a:xfrm rot="5400000">
            <a:off x="2965983" y="3062305"/>
            <a:ext cx="1911380" cy="2186705"/>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2" name="Arc 11"/>
          <p:cNvSpPr/>
          <p:nvPr/>
        </p:nvSpPr>
        <p:spPr>
          <a:xfrm rot="5400000">
            <a:off x="4386507" y="2208684"/>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3" name="Arc 12"/>
          <p:cNvSpPr/>
          <p:nvPr/>
        </p:nvSpPr>
        <p:spPr>
          <a:xfrm rot="5400000">
            <a:off x="5672638" y="1252991"/>
            <a:ext cx="1911381" cy="1982568"/>
          </a:xfrm>
          <a:prstGeom prst="arc">
            <a:avLst>
              <a:gd name="adj1" fmla="val 16200000"/>
              <a:gd name="adj2" fmla="val 5357029"/>
            </a:avLst>
          </a:prstGeom>
          <a:ln>
            <a:solidFill>
              <a:schemeClr val="tx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4" name="Arc 13"/>
          <p:cNvSpPr/>
          <p:nvPr/>
        </p:nvSpPr>
        <p:spPr>
          <a:xfrm rot="5400000">
            <a:off x="1200049" y="-1308216"/>
            <a:ext cx="5575936" cy="7263192"/>
          </a:xfrm>
          <a:prstGeom prst="arc">
            <a:avLst>
              <a:gd name="adj1" fmla="val 16200000"/>
              <a:gd name="adj2" fmla="val 5357029"/>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5" name="TextBox 14"/>
          <p:cNvSpPr txBox="1"/>
          <p:nvPr/>
        </p:nvSpPr>
        <p:spPr>
          <a:xfrm>
            <a:off x="7018641" y="1842679"/>
            <a:ext cx="1201943" cy="369332"/>
          </a:xfrm>
          <a:prstGeom prst="rect">
            <a:avLst/>
          </a:prstGeom>
          <a:noFill/>
        </p:spPr>
        <p:txBody>
          <a:bodyPr wrap="square" rtlCol="0">
            <a:spAutoFit/>
          </a:bodyPr>
          <a:lstStyle/>
          <a:p>
            <a:r>
              <a:rPr kumimoji="1" lang="en-US" altLang="ja-JP" dirty="0" smtClean="0"/>
              <a:t>SRAC</a:t>
            </a:r>
            <a:r>
              <a:rPr lang="en-US" altLang="ja-JP" baseline="-25000" dirty="0" smtClean="0"/>
              <a:t>5</a:t>
            </a:r>
          </a:p>
        </p:txBody>
      </p:sp>
      <p:sp>
        <p:nvSpPr>
          <p:cNvPr id="16" name="TextBox 15"/>
          <p:cNvSpPr txBox="1"/>
          <p:nvPr/>
        </p:nvSpPr>
        <p:spPr>
          <a:xfrm>
            <a:off x="3362731" y="2830635"/>
            <a:ext cx="1201943" cy="369332"/>
          </a:xfrm>
          <a:prstGeom prst="rect">
            <a:avLst/>
          </a:prstGeom>
          <a:noFill/>
        </p:spPr>
        <p:txBody>
          <a:bodyPr wrap="square" rtlCol="0">
            <a:spAutoFit/>
          </a:bodyPr>
          <a:lstStyle/>
          <a:p>
            <a:r>
              <a:rPr kumimoji="1" lang="en-US" altLang="ja-JP" dirty="0" smtClean="0"/>
              <a:t>SRAC</a:t>
            </a:r>
            <a:r>
              <a:rPr lang="en-US" altLang="ja-JP" baseline="-25000" dirty="0" smtClean="0"/>
              <a:t>2</a:t>
            </a:r>
            <a:endParaRPr kumimoji="1" lang="ja-JP" altLang="en-US" dirty="0"/>
          </a:p>
        </p:txBody>
      </p:sp>
      <p:sp>
        <p:nvSpPr>
          <p:cNvPr id="17" name="TextBox 16"/>
          <p:cNvSpPr txBox="1"/>
          <p:nvPr/>
        </p:nvSpPr>
        <p:spPr>
          <a:xfrm>
            <a:off x="5015026" y="4155659"/>
            <a:ext cx="1201943" cy="369332"/>
          </a:xfrm>
          <a:prstGeom prst="rect">
            <a:avLst/>
          </a:prstGeom>
          <a:noFill/>
        </p:spPr>
        <p:txBody>
          <a:bodyPr wrap="square" rtlCol="0">
            <a:spAutoFit/>
          </a:bodyPr>
          <a:lstStyle/>
          <a:p>
            <a:r>
              <a:rPr kumimoji="1" lang="en-US" altLang="ja-JP" dirty="0" smtClean="0"/>
              <a:t>SRAC</a:t>
            </a:r>
            <a:r>
              <a:rPr lang="en-US" altLang="ja-JP" baseline="-25000" dirty="0" smtClean="0"/>
              <a:t>3</a:t>
            </a:r>
            <a:endParaRPr kumimoji="1" lang="ja-JP" altLang="en-US" dirty="0"/>
          </a:p>
        </p:txBody>
      </p:sp>
      <p:sp>
        <p:nvSpPr>
          <p:cNvPr id="18" name="TextBox 17"/>
          <p:cNvSpPr txBox="1"/>
          <p:nvPr/>
        </p:nvSpPr>
        <p:spPr>
          <a:xfrm>
            <a:off x="6333482" y="3199966"/>
            <a:ext cx="1201943" cy="369332"/>
          </a:xfrm>
          <a:prstGeom prst="rect">
            <a:avLst/>
          </a:prstGeom>
          <a:noFill/>
        </p:spPr>
        <p:txBody>
          <a:bodyPr wrap="square" rtlCol="0">
            <a:spAutoFit/>
          </a:bodyPr>
          <a:lstStyle/>
          <a:p>
            <a:r>
              <a:rPr kumimoji="1" lang="en-US" altLang="ja-JP" dirty="0" smtClean="0"/>
              <a:t>SRAC</a:t>
            </a:r>
            <a:r>
              <a:rPr lang="en-US" altLang="ja-JP" baseline="-25000" dirty="0" smtClean="0"/>
              <a:t>4</a:t>
            </a:r>
            <a:endParaRPr kumimoji="1" lang="ja-JP" altLang="en-US" dirty="0"/>
          </a:p>
        </p:txBody>
      </p:sp>
      <p:sp>
        <p:nvSpPr>
          <p:cNvPr id="19" name="TextBox 18"/>
          <p:cNvSpPr txBox="1"/>
          <p:nvPr/>
        </p:nvSpPr>
        <p:spPr>
          <a:xfrm>
            <a:off x="2491392" y="2212011"/>
            <a:ext cx="1201943" cy="369332"/>
          </a:xfrm>
          <a:prstGeom prst="rect">
            <a:avLst/>
          </a:prstGeom>
          <a:noFill/>
        </p:spPr>
        <p:txBody>
          <a:bodyPr wrap="square" rtlCol="0">
            <a:spAutoFit/>
          </a:bodyPr>
          <a:lstStyle/>
          <a:p>
            <a:r>
              <a:rPr kumimoji="1" lang="en-US" altLang="ja-JP" dirty="0" smtClean="0"/>
              <a:t>SRAC</a:t>
            </a:r>
            <a:r>
              <a:rPr kumimoji="1" lang="en-US" altLang="ja-JP" baseline="-25000" dirty="0" smtClean="0"/>
              <a:t>1</a:t>
            </a:r>
            <a:endParaRPr kumimoji="1" lang="ja-JP" altLang="en-US" dirty="0"/>
          </a:p>
        </p:txBody>
      </p:sp>
      <p:sp>
        <p:nvSpPr>
          <p:cNvPr id="20" name="TextBox 19"/>
          <p:cNvSpPr txBox="1"/>
          <p:nvPr/>
        </p:nvSpPr>
        <p:spPr>
          <a:xfrm>
            <a:off x="7619613" y="2244277"/>
            <a:ext cx="1201943" cy="369332"/>
          </a:xfrm>
          <a:prstGeom prst="rect">
            <a:avLst/>
          </a:prstGeom>
          <a:noFill/>
        </p:spPr>
        <p:txBody>
          <a:bodyPr wrap="square" rtlCol="0">
            <a:spAutoFit/>
          </a:bodyPr>
          <a:lstStyle/>
          <a:p>
            <a:r>
              <a:rPr lang="en-US" altLang="ja-JP" dirty="0" smtClean="0"/>
              <a:t>L</a:t>
            </a:r>
            <a:r>
              <a:rPr kumimoji="1" lang="en-US" altLang="ja-JP" dirty="0" smtClean="0"/>
              <a:t>RAC</a:t>
            </a:r>
            <a:r>
              <a:rPr kumimoji="1" lang="en-US" altLang="ja-JP" baseline="-25000" dirty="0" smtClean="0"/>
              <a:t>1</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Economies of Scale</a:t>
            </a:r>
            <a:endParaRPr lang="ja-JP" altLang="en-US" sz="5500" i="1" dirty="0">
              <a:latin typeface="Helvetica Neue"/>
              <a:cs typeface="Helvetica Neue"/>
            </a:endParaRPr>
          </a:p>
        </p:txBody>
      </p:sp>
      <p:sp>
        <p:nvSpPr>
          <p:cNvPr id="3" name="Content Placeholder 2"/>
          <p:cNvSpPr>
            <a:spLocks noGrp="1"/>
          </p:cNvSpPr>
          <p:nvPr>
            <p:ph idx="1"/>
          </p:nvPr>
        </p:nvSpPr>
        <p:spPr>
          <a:xfrm>
            <a:off x="0" y="1417637"/>
            <a:ext cx="9144000" cy="2741867"/>
          </a:xfrm>
        </p:spPr>
        <p:txBody>
          <a:bodyPr>
            <a:noAutofit/>
          </a:bodyPr>
          <a:lstStyle/>
          <a:p>
            <a:pPr algn="ctr"/>
            <a:r>
              <a:rPr lang="en-US" altLang="ja-JP" sz="3100" b="1" dirty="0" smtClean="0">
                <a:latin typeface="Helvetica Neue"/>
                <a:cs typeface="Helvetica Neue"/>
              </a:rPr>
              <a:t>Economies of Scale</a:t>
            </a:r>
            <a:r>
              <a:rPr lang="en-US" altLang="ja-JP" sz="3100" dirty="0" smtClean="0">
                <a:latin typeface="Helvetica Neue"/>
                <a:cs typeface="Helvetica Neue"/>
              </a:rPr>
              <a:t> are any fall in long-run unit (average) cost that comes as the result of a firms change in production scale. Economies of scale can be shown on a short and long run graph.</a:t>
            </a:r>
            <a:endParaRPr lang="en-US" altLang="ja-JP" sz="3100" b="1" dirty="0" smtClean="0">
              <a:latin typeface="Helvetica Neue"/>
              <a:cs typeface="Helvetica Neue"/>
            </a:endParaRPr>
          </a:p>
        </p:txBody>
      </p:sp>
      <p:sp>
        <p:nvSpPr>
          <p:cNvPr id="5" name="TextBox 4"/>
          <p:cNvSpPr txBox="1"/>
          <p:nvPr/>
        </p:nvSpPr>
        <p:spPr>
          <a:xfrm>
            <a:off x="7329778" y="6211669"/>
            <a:ext cx="1814222" cy="646331"/>
          </a:xfrm>
          <a:prstGeom prst="rect">
            <a:avLst/>
          </a:prstGeom>
          <a:noFill/>
        </p:spPr>
        <p:txBody>
          <a:bodyPr wrap="square" rtlCol="0">
            <a:spAutoFit/>
          </a:bodyPr>
          <a:lstStyle/>
          <a:p>
            <a:r>
              <a:rPr kumimoji="1" lang="en-US" altLang="ja-JP" i="1" dirty="0" smtClean="0">
                <a:latin typeface="Helvetica Neue UltraLight"/>
                <a:cs typeface="Helvetica Neue UltraLight"/>
              </a:rPr>
              <a:t>IB HL Economics</a:t>
            </a:r>
          </a:p>
          <a:p>
            <a:r>
              <a:rPr kumimoji="1" lang="en-US" altLang="ja-JP" i="1" dirty="0" smtClean="0">
                <a:latin typeface="Helvetica Neue UltraLight"/>
                <a:cs typeface="Helvetica Neue UltraLight"/>
              </a:rPr>
              <a:t>Will Congleton</a:t>
            </a:r>
            <a:endParaRPr kumimoji="1" lang="ja-JP" altLang="en-US" i="1" dirty="0">
              <a:latin typeface="Helvetica Neue UltraLight"/>
              <a:cs typeface="Helvetica Neue UltraLight"/>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Fixed Cost Graph</a:t>
            </a:r>
            <a:endParaRPr lang="ja-JP" altLang="en-US" sz="5500" i="1" dirty="0">
              <a:latin typeface="Helvetica Neue"/>
              <a:cs typeface="Helvetica Neue"/>
            </a:endParaRPr>
          </a:p>
        </p:txBody>
      </p:sp>
      <p:cxnSp>
        <p:nvCxnSpPr>
          <p:cNvPr id="5" name="Straight Connector 4"/>
          <p:cNvCxnSpPr/>
          <p:nvPr/>
        </p:nvCxnSpPr>
        <p:spPr>
          <a:xfrm rot="5400000">
            <a:off x="-100135" y="3643004"/>
            <a:ext cx="445232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126820" y="5872341"/>
            <a:ext cx="46529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rot="16200000">
            <a:off x="993164" y="3085983"/>
            <a:ext cx="1253352" cy="477054"/>
          </a:xfrm>
          <a:prstGeom prst="rect">
            <a:avLst/>
          </a:prstGeom>
          <a:noFill/>
        </p:spPr>
        <p:txBody>
          <a:bodyPr wrap="square" rtlCol="0">
            <a:spAutoFit/>
          </a:bodyPr>
          <a:lstStyle/>
          <a:p>
            <a:pPr algn="ctr"/>
            <a:r>
              <a:rPr kumimoji="1" lang="en-US" altLang="ja-JP" sz="2500" dirty="0" smtClean="0"/>
              <a:t>Cost</a:t>
            </a:r>
            <a:endParaRPr kumimoji="1" lang="ja-JP" altLang="en-US" sz="2500" dirty="0"/>
          </a:p>
        </p:txBody>
      </p:sp>
      <p:sp>
        <p:nvSpPr>
          <p:cNvPr id="10" name="TextBox 9"/>
          <p:cNvSpPr txBox="1"/>
          <p:nvPr/>
        </p:nvSpPr>
        <p:spPr>
          <a:xfrm>
            <a:off x="3317433" y="6167989"/>
            <a:ext cx="2254819" cy="492443"/>
          </a:xfrm>
          <a:prstGeom prst="rect">
            <a:avLst/>
          </a:prstGeom>
          <a:noFill/>
        </p:spPr>
        <p:txBody>
          <a:bodyPr wrap="square" rtlCol="0">
            <a:spAutoFit/>
          </a:bodyPr>
          <a:lstStyle/>
          <a:p>
            <a:pPr algn="ctr"/>
            <a:r>
              <a:rPr kumimoji="1" lang="en-US" altLang="ja-JP" sz="2500" dirty="0" smtClean="0"/>
              <a:t>Quantity</a:t>
            </a:r>
            <a:endParaRPr kumimoji="1" lang="ja-JP" altLang="en-US" sz="2500" dirty="0"/>
          </a:p>
        </p:txBody>
      </p:sp>
      <p:cxnSp>
        <p:nvCxnSpPr>
          <p:cNvPr id="12" name="Straight Connector 11"/>
          <p:cNvCxnSpPr/>
          <p:nvPr/>
        </p:nvCxnSpPr>
        <p:spPr>
          <a:xfrm flipV="1">
            <a:off x="2125231" y="3938229"/>
            <a:ext cx="4654564" cy="25916"/>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779795" y="3764090"/>
            <a:ext cx="673854" cy="400110"/>
          </a:xfrm>
          <a:prstGeom prst="rect">
            <a:avLst/>
          </a:prstGeom>
          <a:noFill/>
        </p:spPr>
        <p:txBody>
          <a:bodyPr wrap="square" rtlCol="0">
            <a:spAutoFit/>
          </a:bodyPr>
          <a:lstStyle/>
          <a:p>
            <a:r>
              <a:rPr kumimoji="1" lang="en-US" altLang="ja-JP" sz="2000" dirty="0" smtClean="0"/>
              <a:t>F</a:t>
            </a:r>
            <a:r>
              <a:rPr kumimoji="1" lang="en-US" altLang="ja-JP" sz="2000" baseline="-25000" dirty="0" smtClean="0"/>
              <a:t>c</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49865"/>
            <a:ext cx="9144000" cy="938719"/>
          </a:xfrm>
          <a:prstGeom prst="rect">
            <a:avLst/>
          </a:prstGeom>
        </p:spPr>
        <p:txBody>
          <a:bodyPr wrap="square">
            <a:spAutoFit/>
          </a:bodyPr>
          <a:lstStyle/>
          <a:p>
            <a:pPr algn="ctr"/>
            <a:r>
              <a:rPr lang="en-US" altLang="ja-JP" sz="5500" i="1" dirty="0" smtClean="0">
                <a:latin typeface="Helvetica Neue"/>
                <a:cs typeface="Helvetica Neue"/>
              </a:rPr>
              <a:t>Economies of Scale</a:t>
            </a:r>
            <a:endParaRPr lang="ja-JP" altLang="en-US" sz="5500" dirty="0"/>
          </a:p>
        </p:txBody>
      </p:sp>
      <p:sp>
        <p:nvSpPr>
          <p:cNvPr id="6" name="Arc 5"/>
          <p:cNvSpPr/>
          <p:nvPr/>
        </p:nvSpPr>
        <p:spPr>
          <a:xfrm rot="5400000">
            <a:off x="392017" y="1252992"/>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7" name="Arc 6"/>
          <p:cNvSpPr/>
          <p:nvPr/>
        </p:nvSpPr>
        <p:spPr>
          <a:xfrm rot="5400000">
            <a:off x="1704164" y="2208683"/>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1" name="Arc 10"/>
          <p:cNvSpPr/>
          <p:nvPr/>
        </p:nvSpPr>
        <p:spPr>
          <a:xfrm rot="5400000">
            <a:off x="2965983" y="3062305"/>
            <a:ext cx="1911380" cy="2186705"/>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2" name="Arc 11"/>
          <p:cNvSpPr/>
          <p:nvPr/>
        </p:nvSpPr>
        <p:spPr>
          <a:xfrm rot="5400000">
            <a:off x="4386507" y="2208684"/>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3" name="Arc 12"/>
          <p:cNvSpPr/>
          <p:nvPr/>
        </p:nvSpPr>
        <p:spPr>
          <a:xfrm rot="5400000">
            <a:off x="5672638" y="1252991"/>
            <a:ext cx="1911381" cy="1982568"/>
          </a:xfrm>
          <a:prstGeom prst="arc">
            <a:avLst>
              <a:gd name="adj1" fmla="val 16200000"/>
              <a:gd name="adj2" fmla="val 5357029"/>
            </a:avLst>
          </a:prstGeom>
          <a:ln>
            <a:solidFill>
              <a:schemeClr val="tx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4" name="Arc 13"/>
          <p:cNvSpPr/>
          <p:nvPr/>
        </p:nvSpPr>
        <p:spPr>
          <a:xfrm rot="5400000">
            <a:off x="1200049" y="-1308216"/>
            <a:ext cx="5575936" cy="7263192"/>
          </a:xfrm>
          <a:prstGeom prst="arc">
            <a:avLst>
              <a:gd name="adj1" fmla="val 16200000"/>
              <a:gd name="adj2" fmla="val 5357029"/>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5" name="TextBox 14"/>
          <p:cNvSpPr txBox="1"/>
          <p:nvPr/>
        </p:nvSpPr>
        <p:spPr>
          <a:xfrm>
            <a:off x="7018641" y="1842679"/>
            <a:ext cx="1201943" cy="369332"/>
          </a:xfrm>
          <a:prstGeom prst="rect">
            <a:avLst/>
          </a:prstGeom>
          <a:noFill/>
        </p:spPr>
        <p:txBody>
          <a:bodyPr wrap="square" rtlCol="0">
            <a:spAutoFit/>
          </a:bodyPr>
          <a:lstStyle/>
          <a:p>
            <a:r>
              <a:rPr kumimoji="1" lang="en-US" altLang="ja-JP" dirty="0" smtClean="0"/>
              <a:t>SRAC</a:t>
            </a:r>
            <a:r>
              <a:rPr lang="en-US" altLang="ja-JP" baseline="-25000" dirty="0" smtClean="0"/>
              <a:t>5</a:t>
            </a:r>
          </a:p>
        </p:txBody>
      </p:sp>
      <p:sp>
        <p:nvSpPr>
          <p:cNvPr id="16" name="TextBox 15"/>
          <p:cNvSpPr txBox="1"/>
          <p:nvPr/>
        </p:nvSpPr>
        <p:spPr>
          <a:xfrm>
            <a:off x="3362731" y="2830635"/>
            <a:ext cx="1201943" cy="369332"/>
          </a:xfrm>
          <a:prstGeom prst="rect">
            <a:avLst/>
          </a:prstGeom>
          <a:noFill/>
        </p:spPr>
        <p:txBody>
          <a:bodyPr wrap="square" rtlCol="0">
            <a:spAutoFit/>
          </a:bodyPr>
          <a:lstStyle/>
          <a:p>
            <a:r>
              <a:rPr kumimoji="1" lang="en-US" altLang="ja-JP" dirty="0" smtClean="0"/>
              <a:t>SRAC</a:t>
            </a:r>
            <a:r>
              <a:rPr lang="en-US" altLang="ja-JP" baseline="-25000" dirty="0" smtClean="0"/>
              <a:t>2</a:t>
            </a:r>
            <a:endParaRPr kumimoji="1" lang="ja-JP" altLang="en-US" dirty="0"/>
          </a:p>
        </p:txBody>
      </p:sp>
      <p:sp>
        <p:nvSpPr>
          <p:cNvPr id="17" name="TextBox 16"/>
          <p:cNvSpPr txBox="1"/>
          <p:nvPr/>
        </p:nvSpPr>
        <p:spPr>
          <a:xfrm>
            <a:off x="5015026" y="4155659"/>
            <a:ext cx="1201943" cy="369332"/>
          </a:xfrm>
          <a:prstGeom prst="rect">
            <a:avLst/>
          </a:prstGeom>
          <a:noFill/>
        </p:spPr>
        <p:txBody>
          <a:bodyPr wrap="square" rtlCol="0">
            <a:spAutoFit/>
          </a:bodyPr>
          <a:lstStyle/>
          <a:p>
            <a:r>
              <a:rPr kumimoji="1" lang="en-US" altLang="ja-JP" dirty="0" smtClean="0"/>
              <a:t>SRAC</a:t>
            </a:r>
            <a:r>
              <a:rPr lang="en-US" altLang="ja-JP" baseline="-25000" dirty="0" smtClean="0"/>
              <a:t>3</a:t>
            </a:r>
            <a:endParaRPr kumimoji="1" lang="ja-JP" altLang="en-US" dirty="0"/>
          </a:p>
        </p:txBody>
      </p:sp>
      <p:sp>
        <p:nvSpPr>
          <p:cNvPr id="18" name="TextBox 17"/>
          <p:cNvSpPr txBox="1"/>
          <p:nvPr/>
        </p:nvSpPr>
        <p:spPr>
          <a:xfrm>
            <a:off x="6333482" y="3199966"/>
            <a:ext cx="1201943" cy="369332"/>
          </a:xfrm>
          <a:prstGeom prst="rect">
            <a:avLst/>
          </a:prstGeom>
          <a:noFill/>
        </p:spPr>
        <p:txBody>
          <a:bodyPr wrap="square" rtlCol="0">
            <a:spAutoFit/>
          </a:bodyPr>
          <a:lstStyle/>
          <a:p>
            <a:r>
              <a:rPr kumimoji="1" lang="en-US" altLang="ja-JP" dirty="0" smtClean="0"/>
              <a:t>SRAC</a:t>
            </a:r>
            <a:r>
              <a:rPr lang="en-US" altLang="ja-JP" baseline="-25000" dirty="0" smtClean="0"/>
              <a:t>4</a:t>
            </a:r>
            <a:endParaRPr kumimoji="1" lang="ja-JP" altLang="en-US" dirty="0"/>
          </a:p>
        </p:txBody>
      </p:sp>
      <p:sp>
        <p:nvSpPr>
          <p:cNvPr id="19" name="TextBox 18"/>
          <p:cNvSpPr txBox="1"/>
          <p:nvPr/>
        </p:nvSpPr>
        <p:spPr>
          <a:xfrm>
            <a:off x="2491392" y="2212011"/>
            <a:ext cx="1201943" cy="369332"/>
          </a:xfrm>
          <a:prstGeom prst="rect">
            <a:avLst/>
          </a:prstGeom>
          <a:noFill/>
        </p:spPr>
        <p:txBody>
          <a:bodyPr wrap="square" rtlCol="0">
            <a:spAutoFit/>
          </a:bodyPr>
          <a:lstStyle/>
          <a:p>
            <a:r>
              <a:rPr kumimoji="1" lang="en-US" altLang="ja-JP" dirty="0" smtClean="0"/>
              <a:t>SRAC</a:t>
            </a:r>
            <a:r>
              <a:rPr kumimoji="1" lang="en-US" altLang="ja-JP" baseline="-25000" dirty="0" smtClean="0"/>
              <a:t>1</a:t>
            </a:r>
            <a:endParaRPr kumimoji="1" lang="ja-JP" altLang="en-US" dirty="0"/>
          </a:p>
        </p:txBody>
      </p:sp>
      <p:sp>
        <p:nvSpPr>
          <p:cNvPr id="20" name="TextBox 19"/>
          <p:cNvSpPr txBox="1"/>
          <p:nvPr/>
        </p:nvSpPr>
        <p:spPr>
          <a:xfrm>
            <a:off x="7619613" y="2244277"/>
            <a:ext cx="1201943" cy="369332"/>
          </a:xfrm>
          <a:prstGeom prst="rect">
            <a:avLst/>
          </a:prstGeom>
          <a:noFill/>
        </p:spPr>
        <p:txBody>
          <a:bodyPr wrap="square" rtlCol="0">
            <a:spAutoFit/>
          </a:bodyPr>
          <a:lstStyle/>
          <a:p>
            <a:r>
              <a:rPr lang="en-US" altLang="ja-JP" dirty="0" smtClean="0"/>
              <a:t>L</a:t>
            </a:r>
            <a:r>
              <a:rPr kumimoji="1" lang="en-US" altLang="ja-JP" dirty="0" smtClean="0"/>
              <a:t>RAC</a:t>
            </a:r>
            <a:r>
              <a:rPr kumimoji="1" lang="en-US" altLang="ja-JP" baseline="-25000" dirty="0" smtClean="0"/>
              <a:t>1</a:t>
            </a:r>
            <a:endParaRPr kumimoji="1" lang="ja-JP" altLang="en-US" dirty="0"/>
          </a:p>
        </p:txBody>
      </p:sp>
      <p:sp>
        <p:nvSpPr>
          <p:cNvPr id="21" name="TextBox 20"/>
          <p:cNvSpPr txBox="1"/>
          <p:nvPr/>
        </p:nvSpPr>
        <p:spPr>
          <a:xfrm>
            <a:off x="356423" y="5558965"/>
            <a:ext cx="2471897" cy="400110"/>
          </a:xfrm>
          <a:prstGeom prst="rect">
            <a:avLst/>
          </a:prstGeom>
          <a:noFill/>
        </p:spPr>
        <p:txBody>
          <a:bodyPr wrap="square" rtlCol="0">
            <a:spAutoFit/>
          </a:bodyPr>
          <a:lstStyle/>
          <a:p>
            <a:r>
              <a:rPr kumimoji="1" lang="en-US" altLang="ja-JP" sz="2000" dirty="0" smtClean="0"/>
              <a:t>Economies of Scale</a:t>
            </a:r>
            <a:endParaRPr kumimoji="1" lang="ja-JP" altLang="en-US" sz="2000" dirty="0"/>
          </a:p>
        </p:txBody>
      </p:sp>
      <p:cxnSp>
        <p:nvCxnSpPr>
          <p:cNvPr id="23" name="Straight Arrow Connector 22"/>
          <p:cNvCxnSpPr/>
          <p:nvPr/>
        </p:nvCxnSpPr>
        <p:spPr>
          <a:xfrm rot="5400000" flipH="1" flipV="1">
            <a:off x="-214562" y="4632465"/>
            <a:ext cx="1685330" cy="16926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5400000" flipH="1" flipV="1">
            <a:off x="796063" y="4856342"/>
            <a:ext cx="1033973" cy="37127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Diseconomies of Scale</a:t>
            </a:r>
            <a:endParaRPr lang="ja-JP" altLang="en-US" sz="5500" i="1" dirty="0">
              <a:latin typeface="Helvetica Neue"/>
              <a:cs typeface="Helvetica Neue"/>
            </a:endParaRPr>
          </a:p>
        </p:txBody>
      </p:sp>
      <p:sp>
        <p:nvSpPr>
          <p:cNvPr id="3" name="Content Placeholder 2"/>
          <p:cNvSpPr>
            <a:spLocks noGrp="1"/>
          </p:cNvSpPr>
          <p:nvPr>
            <p:ph idx="1"/>
          </p:nvPr>
        </p:nvSpPr>
        <p:spPr>
          <a:xfrm>
            <a:off x="0" y="1417637"/>
            <a:ext cx="9144000" cy="2741867"/>
          </a:xfrm>
        </p:spPr>
        <p:txBody>
          <a:bodyPr>
            <a:noAutofit/>
          </a:bodyPr>
          <a:lstStyle/>
          <a:p>
            <a:pPr algn="ctr"/>
            <a:r>
              <a:rPr lang="en-US" altLang="ja-JP" sz="3100" b="1" dirty="0" smtClean="0">
                <a:latin typeface="Helvetica Neue"/>
                <a:cs typeface="Helvetica Neue"/>
              </a:rPr>
              <a:t>Diseconomies of Scale</a:t>
            </a:r>
            <a:r>
              <a:rPr lang="en-US" altLang="ja-JP" sz="3100" dirty="0" smtClean="0">
                <a:latin typeface="Helvetica Neue"/>
                <a:cs typeface="Helvetica Neue"/>
              </a:rPr>
              <a:t> are any an increase in long-run unit (average) cost that comes as the result of a firms change in production scale. Economies of scale can be shown on a short and long run graph.</a:t>
            </a:r>
            <a:endParaRPr lang="en-US" altLang="ja-JP" sz="3100" b="1" dirty="0" smtClean="0">
              <a:latin typeface="Helvetica Neue"/>
              <a:cs typeface="Helvetica Neue"/>
            </a:endParaRPr>
          </a:p>
        </p:txBody>
      </p:sp>
      <p:sp>
        <p:nvSpPr>
          <p:cNvPr id="5" name="TextBox 4"/>
          <p:cNvSpPr txBox="1"/>
          <p:nvPr/>
        </p:nvSpPr>
        <p:spPr>
          <a:xfrm>
            <a:off x="7329778" y="6211669"/>
            <a:ext cx="1814222" cy="646331"/>
          </a:xfrm>
          <a:prstGeom prst="rect">
            <a:avLst/>
          </a:prstGeom>
          <a:noFill/>
        </p:spPr>
        <p:txBody>
          <a:bodyPr wrap="square" rtlCol="0">
            <a:spAutoFit/>
          </a:bodyPr>
          <a:lstStyle/>
          <a:p>
            <a:r>
              <a:rPr kumimoji="1" lang="en-US" altLang="ja-JP" i="1" dirty="0" smtClean="0">
                <a:latin typeface="Helvetica Neue UltraLight"/>
                <a:cs typeface="Helvetica Neue UltraLight"/>
              </a:rPr>
              <a:t>IB HL Economics</a:t>
            </a:r>
          </a:p>
          <a:p>
            <a:r>
              <a:rPr kumimoji="1" lang="en-US" altLang="ja-JP" i="1" dirty="0" smtClean="0">
                <a:latin typeface="Helvetica Neue UltraLight"/>
                <a:cs typeface="Helvetica Neue UltraLight"/>
              </a:rPr>
              <a:t>Will Congleton</a:t>
            </a:r>
            <a:endParaRPr kumimoji="1" lang="ja-JP" altLang="en-US" i="1" dirty="0">
              <a:latin typeface="Helvetica Neue UltraLight"/>
              <a:cs typeface="Helvetica Neue UltraLight"/>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49865"/>
            <a:ext cx="9144000" cy="938719"/>
          </a:xfrm>
          <a:prstGeom prst="rect">
            <a:avLst/>
          </a:prstGeom>
        </p:spPr>
        <p:txBody>
          <a:bodyPr wrap="square">
            <a:spAutoFit/>
          </a:bodyPr>
          <a:lstStyle/>
          <a:p>
            <a:pPr algn="ctr"/>
            <a:r>
              <a:rPr lang="en-US" altLang="ja-JP" sz="5500" i="1" dirty="0" smtClean="0">
                <a:latin typeface="Helvetica Neue"/>
                <a:cs typeface="Helvetica Neue"/>
              </a:rPr>
              <a:t>Diseconomies of Scale</a:t>
            </a:r>
            <a:endParaRPr lang="ja-JP" altLang="en-US" sz="5500" dirty="0"/>
          </a:p>
        </p:txBody>
      </p:sp>
      <p:sp>
        <p:nvSpPr>
          <p:cNvPr id="6" name="Arc 5"/>
          <p:cNvSpPr/>
          <p:nvPr/>
        </p:nvSpPr>
        <p:spPr>
          <a:xfrm rot="5400000">
            <a:off x="392017" y="1252992"/>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7" name="Arc 6"/>
          <p:cNvSpPr/>
          <p:nvPr/>
        </p:nvSpPr>
        <p:spPr>
          <a:xfrm rot="5400000">
            <a:off x="1704164" y="2208683"/>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1" name="Arc 10"/>
          <p:cNvSpPr/>
          <p:nvPr/>
        </p:nvSpPr>
        <p:spPr>
          <a:xfrm rot="5400000">
            <a:off x="2965983" y="3062305"/>
            <a:ext cx="1911380" cy="2186705"/>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2" name="Arc 11"/>
          <p:cNvSpPr/>
          <p:nvPr/>
        </p:nvSpPr>
        <p:spPr>
          <a:xfrm rot="5400000">
            <a:off x="4386507" y="2208684"/>
            <a:ext cx="1911381" cy="1982568"/>
          </a:xfrm>
          <a:prstGeom prst="arc">
            <a:avLst>
              <a:gd name="adj1" fmla="val 16200000"/>
              <a:gd name="adj2" fmla="val 5357029"/>
            </a:avLst>
          </a:prstGeom>
          <a:ln>
            <a:solidFill>
              <a:srgbClr val="1F497D"/>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3" name="Arc 12"/>
          <p:cNvSpPr/>
          <p:nvPr/>
        </p:nvSpPr>
        <p:spPr>
          <a:xfrm rot="5400000">
            <a:off x="5672638" y="1252991"/>
            <a:ext cx="1911381" cy="1982568"/>
          </a:xfrm>
          <a:prstGeom prst="arc">
            <a:avLst>
              <a:gd name="adj1" fmla="val 16200000"/>
              <a:gd name="adj2" fmla="val 5357029"/>
            </a:avLst>
          </a:prstGeom>
          <a:ln>
            <a:solidFill>
              <a:schemeClr val="tx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4" name="Arc 13"/>
          <p:cNvSpPr/>
          <p:nvPr/>
        </p:nvSpPr>
        <p:spPr>
          <a:xfrm rot="5400000">
            <a:off x="1200049" y="-1308216"/>
            <a:ext cx="5575936" cy="7263192"/>
          </a:xfrm>
          <a:prstGeom prst="arc">
            <a:avLst>
              <a:gd name="adj1" fmla="val 16200000"/>
              <a:gd name="adj2" fmla="val 5357029"/>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5" name="TextBox 14"/>
          <p:cNvSpPr txBox="1"/>
          <p:nvPr/>
        </p:nvSpPr>
        <p:spPr>
          <a:xfrm>
            <a:off x="7018641" y="1842679"/>
            <a:ext cx="1201943" cy="369332"/>
          </a:xfrm>
          <a:prstGeom prst="rect">
            <a:avLst/>
          </a:prstGeom>
          <a:noFill/>
        </p:spPr>
        <p:txBody>
          <a:bodyPr wrap="square" rtlCol="0">
            <a:spAutoFit/>
          </a:bodyPr>
          <a:lstStyle/>
          <a:p>
            <a:r>
              <a:rPr kumimoji="1" lang="en-US" altLang="ja-JP" dirty="0" smtClean="0"/>
              <a:t>SRAC</a:t>
            </a:r>
            <a:r>
              <a:rPr lang="en-US" altLang="ja-JP" baseline="-25000" dirty="0" smtClean="0"/>
              <a:t>5</a:t>
            </a:r>
          </a:p>
        </p:txBody>
      </p:sp>
      <p:sp>
        <p:nvSpPr>
          <p:cNvPr id="16" name="TextBox 15"/>
          <p:cNvSpPr txBox="1"/>
          <p:nvPr/>
        </p:nvSpPr>
        <p:spPr>
          <a:xfrm>
            <a:off x="3362731" y="2830635"/>
            <a:ext cx="1201943" cy="369332"/>
          </a:xfrm>
          <a:prstGeom prst="rect">
            <a:avLst/>
          </a:prstGeom>
          <a:noFill/>
        </p:spPr>
        <p:txBody>
          <a:bodyPr wrap="square" rtlCol="0">
            <a:spAutoFit/>
          </a:bodyPr>
          <a:lstStyle/>
          <a:p>
            <a:r>
              <a:rPr kumimoji="1" lang="en-US" altLang="ja-JP" dirty="0" smtClean="0"/>
              <a:t>SRAC</a:t>
            </a:r>
            <a:r>
              <a:rPr lang="en-US" altLang="ja-JP" baseline="-25000" dirty="0" smtClean="0"/>
              <a:t>2</a:t>
            </a:r>
            <a:endParaRPr kumimoji="1" lang="ja-JP" altLang="en-US" dirty="0"/>
          </a:p>
        </p:txBody>
      </p:sp>
      <p:sp>
        <p:nvSpPr>
          <p:cNvPr id="17" name="TextBox 16"/>
          <p:cNvSpPr txBox="1"/>
          <p:nvPr/>
        </p:nvSpPr>
        <p:spPr>
          <a:xfrm>
            <a:off x="5015026" y="4155659"/>
            <a:ext cx="1201943" cy="369332"/>
          </a:xfrm>
          <a:prstGeom prst="rect">
            <a:avLst/>
          </a:prstGeom>
          <a:noFill/>
        </p:spPr>
        <p:txBody>
          <a:bodyPr wrap="square" rtlCol="0">
            <a:spAutoFit/>
          </a:bodyPr>
          <a:lstStyle/>
          <a:p>
            <a:r>
              <a:rPr kumimoji="1" lang="en-US" altLang="ja-JP" dirty="0" smtClean="0"/>
              <a:t>SRAC</a:t>
            </a:r>
            <a:r>
              <a:rPr lang="en-US" altLang="ja-JP" baseline="-25000" dirty="0" smtClean="0"/>
              <a:t>3</a:t>
            </a:r>
            <a:endParaRPr kumimoji="1" lang="ja-JP" altLang="en-US" dirty="0"/>
          </a:p>
        </p:txBody>
      </p:sp>
      <p:sp>
        <p:nvSpPr>
          <p:cNvPr id="18" name="TextBox 17"/>
          <p:cNvSpPr txBox="1"/>
          <p:nvPr/>
        </p:nvSpPr>
        <p:spPr>
          <a:xfrm>
            <a:off x="6333482" y="3199966"/>
            <a:ext cx="1201943" cy="369332"/>
          </a:xfrm>
          <a:prstGeom prst="rect">
            <a:avLst/>
          </a:prstGeom>
          <a:noFill/>
        </p:spPr>
        <p:txBody>
          <a:bodyPr wrap="square" rtlCol="0">
            <a:spAutoFit/>
          </a:bodyPr>
          <a:lstStyle/>
          <a:p>
            <a:r>
              <a:rPr kumimoji="1" lang="en-US" altLang="ja-JP" dirty="0" smtClean="0"/>
              <a:t>SRAC</a:t>
            </a:r>
            <a:r>
              <a:rPr lang="en-US" altLang="ja-JP" baseline="-25000" dirty="0" smtClean="0"/>
              <a:t>4</a:t>
            </a:r>
            <a:endParaRPr kumimoji="1" lang="ja-JP" altLang="en-US" dirty="0"/>
          </a:p>
        </p:txBody>
      </p:sp>
      <p:sp>
        <p:nvSpPr>
          <p:cNvPr id="19" name="TextBox 18"/>
          <p:cNvSpPr txBox="1"/>
          <p:nvPr/>
        </p:nvSpPr>
        <p:spPr>
          <a:xfrm>
            <a:off x="2491392" y="2212011"/>
            <a:ext cx="1201943" cy="369332"/>
          </a:xfrm>
          <a:prstGeom prst="rect">
            <a:avLst/>
          </a:prstGeom>
          <a:noFill/>
        </p:spPr>
        <p:txBody>
          <a:bodyPr wrap="square" rtlCol="0">
            <a:spAutoFit/>
          </a:bodyPr>
          <a:lstStyle/>
          <a:p>
            <a:r>
              <a:rPr kumimoji="1" lang="en-US" altLang="ja-JP" dirty="0" smtClean="0"/>
              <a:t>SRAC</a:t>
            </a:r>
            <a:r>
              <a:rPr kumimoji="1" lang="en-US" altLang="ja-JP" baseline="-25000" dirty="0" smtClean="0"/>
              <a:t>1</a:t>
            </a:r>
            <a:endParaRPr kumimoji="1" lang="ja-JP" altLang="en-US" dirty="0"/>
          </a:p>
        </p:txBody>
      </p:sp>
      <p:sp>
        <p:nvSpPr>
          <p:cNvPr id="20" name="TextBox 19"/>
          <p:cNvSpPr txBox="1"/>
          <p:nvPr/>
        </p:nvSpPr>
        <p:spPr>
          <a:xfrm>
            <a:off x="7619613" y="2244277"/>
            <a:ext cx="1201943" cy="369332"/>
          </a:xfrm>
          <a:prstGeom prst="rect">
            <a:avLst/>
          </a:prstGeom>
          <a:noFill/>
        </p:spPr>
        <p:txBody>
          <a:bodyPr wrap="square" rtlCol="0">
            <a:spAutoFit/>
          </a:bodyPr>
          <a:lstStyle/>
          <a:p>
            <a:r>
              <a:rPr lang="en-US" altLang="ja-JP" dirty="0" smtClean="0"/>
              <a:t>L</a:t>
            </a:r>
            <a:r>
              <a:rPr kumimoji="1" lang="en-US" altLang="ja-JP" dirty="0" smtClean="0"/>
              <a:t>RAC</a:t>
            </a:r>
            <a:r>
              <a:rPr kumimoji="1" lang="en-US" altLang="ja-JP" baseline="-25000" dirty="0" smtClean="0"/>
              <a:t>1</a:t>
            </a:r>
            <a:endParaRPr kumimoji="1" lang="ja-JP" altLang="en-US" dirty="0"/>
          </a:p>
        </p:txBody>
      </p:sp>
      <p:sp>
        <p:nvSpPr>
          <p:cNvPr id="21" name="TextBox 20"/>
          <p:cNvSpPr txBox="1"/>
          <p:nvPr/>
        </p:nvSpPr>
        <p:spPr>
          <a:xfrm>
            <a:off x="5815248" y="5558965"/>
            <a:ext cx="3006308" cy="400110"/>
          </a:xfrm>
          <a:prstGeom prst="rect">
            <a:avLst/>
          </a:prstGeom>
          <a:noFill/>
        </p:spPr>
        <p:txBody>
          <a:bodyPr wrap="square" rtlCol="0">
            <a:spAutoFit/>
          </a:bodyPr>
          <a:lstStyle/>
          <a:p>
            <a:r>
              <a:rPr lang="en-US" altLang="ja-JP" sz="2000" dirty="0" smtClean="0"/>
              <a:t>Dise</a:t>
            </a:r>
            <a:r>
              <a:rPr kumimoji="1" lang="en-US" altLang="ja-JP" sz="2000" dirty="0" smtClean="0"/>
              <a:t>conomies of Scale</a:t>
            </a:r>
            <a:endParaRPr kumimoji="1" lang="ja-JP" altLang="en-US" sz="2000" dirty="0"/>
          </a:p>
        </p:txBody>
      </p:sp>
      <p:cxnSp>
        <p:nvCxnSpPr>
          <p:cNvPr id="23" name="Straight Arrow Connector 22"/>
          <p:cNvCxnSpPr/>
          <p:nvPr/>
        </p:nvCxnSpPr>
        <p:spPr>
          <a:xfrm rot="16200000" flipV="1">
            <a:off x="6613478" y="4206102"/>
            <a:ext cx="2359795" cy="34752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16200000" flipV="1">
            <a:off x="6233883" y="4938476"/>
            <a:ext cx="1034770" cy="2078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356423" y="5558965"/>
            <a:ext cx="2471897" cy="400110"/>
          </a:xfrm>
          <a:prstGeom prst="rect">
            <a:avLst/>
          </a:prstGeom>
          <a:noFill/>
        </p:spPr>
        <p:txBody>
          <a:bodyPr wrap="square" rtlCol="0">
            <a:spAutoFit/>
          </a:bodyPr>
          <a:lstStyle/>
          <a:p>
            <a:r>
              <a:rPr kumimoji="1" lang="en-US" altLang="ja-JP" sz="2000" dirty="0" smtClean="0"/>
              <a:t>Economies of Scale</a:t>
            </a:r>
            <a:endParaRPr kumimoji="1" lang="ja-JP" altLang="en-US" sz="2000" dirty="0"/>
          </a:p>
        </p:txBody>
      </p:sp>
      <p:cxnSp>
        <p:nvCxnSpPr>
          <p:cNvPr id="30" name="Straight Arrow Connector 29"/>
          <p:cNvCxnSpPr/>
          <p:nvPr/>
        </p:nvCxnSpPr>
        <p:spPr>
          <a:xfrm rot="5400000" flipH="1" flipV="1">
            <a:off x="-214562" y="4632465"/>
            <a:ext cx="1685330" cy="16926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rot="5400000" flipH="1" flipV="1">
            <a:off x="796063" y="4856342"/>
            <a:ext cx="1033973" cy="37127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Variable Costs</a:t>
            </a:r>
            <a:endParaRPr lang="ja-JP" altLang="en-US" sz="5500" i="1" dirty="0">
              <a:latin typeface="Helvetica Neue"/>
              <a:cs typeface="Helvetica Neue"/>
            </a:endParaRPr>
          </a:p>
        </p:txBody>
      </p:sp>
      <p:sp>
        <p:nvSpPr>
          <p:cNvPr id="3" name="Content Placeholder 2"/>
          <p:cNvSpPr>
            <a:spLocks noGrp="1"/>
          </p:cNvSpPr>
          <p:nvPr>
            <p:ph idx="1"/>
          </p:nvPr>
        </p:nvSpPr>
        <p:spPr/>
        <p:txBody>
          <a:bodyPr/>
          <a:lstStyle/>
          <a:p>
            <a:pPr algn="ctr"/>
            <a:r>
              <a:rPr lang="en-US" altLang="ja-JP" b="1" dirty="0" smtClean="0">
                <a:latin typeface="Helvetica Neue"/>
                <a:cs typeface="Helvetica Neue"/>
              </a:rPr>
              <a:t>Variable costs</a:t>
            </a:r>
            <a:r>
              <a:rPr lang="en-US" altLang="ja-JP" dirty="0" smtClean="0">
                <a:latin typeface="Helvetica Neue"/>
                <a:cs typeface="Helvetica Neue"/>
              </a:rPr>
              <a:t> are costs of production that change based on output. They differentiate as the number of products produced changes.</a:t>
            </a:r>
          </a:p>
          <a:p>
            <a:pPr algn="ctr"/>
            <a:r>
              <a:rPr lang="en-US" altLang="ja-JP" dirty="0">
                <a:solidFill>
                  <a:srgbClr val="800000"/>
                </a:solidFill>
                <a:latin typeface="Helvetica Neue"/>
                <a:cs typeface="Helvetica Neue"/>
              </a:rPr>
              <a:t>e</a:t>
            </a:r>
            <a:r>
              <a:rPr lang="en-US" altLang="ja-JP" dirty="0" smtClean="0">
                <a:solidFill>
                  <a:srgbClr val="800000"/>
                </a:solidFill>
                <a:latin typeface="Helvetica Neue"/>
                <a:cs typeface="Helvetica Neue"/>
              </a:rPr>
              <a:t>.g. Labor, Materials, Production</a:t>
            </a:r>
            <a:endParaRPr lang="ja-JP" altLang="en-US" dirty="0">
              <a:solidFill>
                <a:srgbClr val="800000"/>
              </a:solidFill>
              <a:latin typeface="Helvetica Neue"/>
              <a:cs typeface="Helvetica Neue"/>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Variable Cost Graph</a:t>
            </a:r>
            <a:endParaRPr lang="ja-JP" altLang="en-US" sz="5500" i="1" dirty="0">
              <a:latin typeface="Helvetica Neue"/>
              <a:cs typeface="Helvetica Neue"/>
            </a:endParaRPr>
          </a:p>
        </p:txBody>
      </p:sp>
      <p:cxnSp>
        <p:nvCxnSpPr>
          <p:cNvPr id="5" name="Straight Connector 4"/>
          <p:cNvCxnSpPr/>
          <p:nvPr/>
        </p:nvCxnSpPr>
        <p:spPr>
          <a:xfrm rot="5400000">
            <a:off x="-100135" y="3643004"/>
            <a:ext cx="445232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126820" y="5872341"/>
            <a:ext cx="4652975"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rot="16200000">
            <a:off x="993164" y="3085983"/>
            <a:ext cx="1253352" cy="477054"/>
          </a:xfrm>
          <a:prstGeom prst="rect">
            <a:avLst/>
          </a:prstGeom>
          <a:noFill/>
        </p:spPr>
        <p:txBody>
          <a:bodyPr wrap="square" rtlCol="0">
            <a:spAutoFit/>
          </a:bodyPr>
          <a:lstStyle/>
          <a:p>
            <a:pPr algn="ctr"/>
            <a:r>
              <a:rPr kumimoji="1" lang="en-US" altLang="ja-JP" sz="2500" dirty="0" smtClean="0"/>
              <a:t>Cost</a:t>
            </a:r>
            <a:endParaRPr kumimoji="1" lang="ja-JP" altLang="en-US" sz="2500" dirty="0"/>
          </a:p>
        </p:txBody>
      </p:sp>
      <p:sp>
        <p:nvSpPr>
          <p:cNvPr id="10" name="TextBox 9"/>
          <p:cNvSpPr txBox="1"/>
          <p:nvPr/>
        </p:nvSpPr>
        <p:spPr>
          <a:xfrm>
            <a:off x="3317433" y="6167989"/>
            <a:ext cx="2254819" cy="492443"/>
          </a:xfrm>
          <a:prstGeom prst="rect">
            <a:avLst/>
          </a:prstGeom>
          <a:noFill/>
        </p:spPr>
        <p:txBody>
          <a:bodyPr wrap="square" rtlCol="0">
            <a:spAutoFit/>
          </a:bodyPr>
          <a:lstStyle/>
          <a:p>
            <a:pPr algn="ctr"/>
            <a:r>
              <a:rPr kumimoji="1" lang="en-US" altLang="ja-JP" sz="2500" dirty="0" smtClean="0"/>
              <a:t>Quantity</a:t>
            </a:r>
            <a:endParaRPr kumimoji="1" lang="ja-JP" altLang="en-US" sz="2500" dirty="0"/>
          </a:p>
        </p:txBody>
      </p:sp>
      <p:cxnSp>
        <p:nvCxnSpPr>
          <p:cNvPr id="12" name="Straight Connector 11"/>
          <p:cNvCxnSpPr/>
          <p:nvPr/>
        </p:nvCxnSpPr>
        <p:spPr>
          <a:xfrm flipV="1">
            <a:off x="2125231" y="3938229"/>
            <a:ext cx="4654564" cy="25916"/>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779795" y="3764090"/>
            <a:ext cx="673854" cy="400110"/>
          </a:xfrm>
          <a:prstGeom prst="rect">
            <a:avLst/>
          </a:prstGeom>
          <a:noFill/>
        </p:spPr>
        <p:txBody>
          <a:bodyPr wrap="square" rtlCol="0">
            <a:spAutoFit/>
          </a:bodyPr>
          <a:lstStyle/>
          <a:p>
            <a:r>
              <a:rPr kumimoji="1" lang="en-US" altLang="ja-JP" sz="2000" dirty="0" smtClean="0"/>
              <a:t>F</a:t>
            </a:r>
            <a:r>
              <a:rPr kumimoji="1" lang="en-US" altLang="ja-JP" sz="2000" baseline="-25000" dirty="0" smtClean="0"/>
              <a:t>c</a:t>
            </a:r>
            <a:endParaRPr kumimoji="1" lang="ja-JP" altLang="en-US" sz="2000" dirty="0"/>
          </a:p>
        </p:txBody>
      </p:sp>
      <p:cxnSp>
        <p:nvCxnSpPr>
          <p:cNvPr id="14" name="Curved Connector 13"/>
          <p:cNvCxnSpPr/>
          <p:nvPr/>
        </p:nvCxnSpPr>
        <p:spPr>
          <a:xfrm rot="5400000" flipH="1" flipV="1">
            <a:off x="2095574" y="1447295"/>
            <a:ext cx="4452320" cy="4393007"/>
          </a:xfrm>
          <a:prstGeom prst="curvedConnector3">
            <a:avLst>
              <a:gd name="adj1" fmla="val 50000"/>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518238" y="1232972"/>
            <a:ext cx="891770" cy="369332"/>
          </a:xfrm>
          <a:prstGeom prst="rect">
            <a:avLst/>
          </a:prstGeom>
          <a:noFill/>
        </p:spPr>
        <p:txBody>
          <a:bodyPr wrap="square" rtlCol="0">
            <a:spAutoFit/>
          </a:bodyPr>
          <a:lstStyle/>
          <a:p>
            <a:r>
              <a:rPr kumimoji="1" lang="en-US" altLang="ja-JP" dirty="0" smtClean="0"/>
              <a:t>V</a:t>
            </a:r>
            <a:r>
              <a:rPr kumimoji="1" lang="en-US" altLang="ja-JP" baseline="-25000" dirty="0" smtClean="0"/>
              <a:t>c</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Laws of Return</a:t>
            </a:r>
            <a:endParaRPr lang="ja-JP" altLang="en-US" sz="5500" i="1" dirty="0">
              <a:latin typeface="Helvetica Neue"/>
              <a:cs typeface="Helvetica Neue"/>
            </a:endParaRPr>
          </a:p>
        </p:txBody>
      </p:sp>
      <p:sp>
        <p:nvSpPr>
          <p:cNvPr id="3" name="Content Placeholder 2"/>
          <p:cNvSpPr>
            <a:spLocks noGrp="1"/>
          </p:cNvSpPr>
          <p:nvPr>
            <p:ph idx="1"/>
          </p:nvPr>
        </p:nvSpPr>
        <p:spPr>
          <a:xfrm>
            <a:off x="0" y="1600201"/>
            <a:ext cx="9144000" cy="2131692"/>
          </a:xfrm>
        </p:spPr>
        <p:txBody>
          <a:bodyPr>
            <a:normAutofit/>
          </a:bodyPr>
          <a:lstStyle/>
          <a:p>
            <a:pPr algn="ctr"/>
            <a:r>
              <a:rPr lang="en-US" altLang="ja-JP" dirty="0" smtClean="0">
                <a:latin typeface="Helvetica Neue"/>
                <a:cs typeface="Helvetica Neue"/>
              </a:rPr>
              <a:t>The </a:t>
            </a:r>
            <a:r>
              <a:rPr lang="en-US" altLang="ja-JP" b="1" dirty="0">
                <a:latin typeface="Helvetica Neue"/>
                <a:cs typeface="Helvetica Neue"/>
              </a:rPr>
              <a:t>l</a:t>
            </a:r>
            <a:r>
              <a:rPr lang="en-US" altLang="ja-JP" b="1" dirty="0" smtClean="0">
                <a:latin typeface="Helvetica Neue"/>
                <a:cs typeface="Helvetica Neue"/>
              </a:rPr>
              <a:t>aws of return </a:t>
            </a:r>
            <a:r>
              <a:rPr lang="en-US" altLang="ja-JP" dirty="0" smtClean="0">
                <a:latin typeface="Helvetica Neue"/>
                <a:cs typeface="Helvetica Neue"/>
              </a:rPr>
              <a:t>dictate how much return is created based on output. The laws of return can be observed along the variable cost curve.</a:t>
            </a:r>
          </a:p>
        </p:txBody>
      </p:sp>
      <p:sp>
        <p:nvSpPr>
          <p:cNvPr id="4" name="TextBox 3"/>
          <p:cNvSpPr txBox="1"/>
          <p:nvPr/>
        </p:nvSpPr>
        <p:spPr>
          <a:xfrm>
            <a:off x="7329778" y="6211669"/>
            <a:ext cx="1814222" cy="646331"/>
          </a:xfrm>
          <a:prstGeom prst="rect">
            <a:avLst/>
          </a:prstGeom>
          <a:noFill/>
        </p:spPr>
        <p:txBody>
          <a:bodyPr wrap="square" rtlCol="0">
            <a:spAutoFit/>
          </a:bodyPr>
          <a:lstStyle/>
          <a:p>
            <a:r>
              <a:rPr kumimoji="1" lang="en-US" altLang="ja-JP" i="1" dirty="0" smtClean="0">
                <a:latin typeface="Helvetica Neue UltraLight"/>
                <a:cs typeface="Helvetica Neue UltraLight"/>
              </a:rPr>
              <a:t>IB HL Economics</a:t>
            </a:r>
          </a:p>
          <a:p>
            <a:r>
              <a:rPr kumimoji="1" lang="en-US" altLang="ja-JP" i="1" dirty="0" smtClean="0">
                <a:latin typeface="Helvetica Neue UltraLight"/>
                <a:cs typeface="Helvetica Neue UltraLight"/>
              </a:rPr>
              <a:t>Will Congleton</a:t>
            </a:r>
            <a:endParaRPr kumimoji="1" lang="ja-JP" altLang="en-US" i="1" dirty="0">
              <a:latin typeface="Helvetica Neue UltraLight"/>
              <a:cs typeface="Helvetica Neue UltraLight"/>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Law of Increasing Return</a:t>
            </a:r>
            <a:endParaRPr lang="ja-JP" altLang="en-US" sz="5500" i="1" dirty="0">
              <a:latin typeface="Helvetica Neue"/>
              <a:cs typeface="Helvetica Neue"/>
            </a:endParaRPr>
          </a:p>
        </p:txBody>
      </p:sp>
      <p:sp>
        <p:nvSpPr>
          <p:cNvPr id="3" name="Content Placeholder 2"/>
          <p:cNvSpPr>
            <a:spLocks noGrp="1"/>
          </p:cNvSpPr>
          <p:nvPr>
            <p:ph idx="1"/>
          </p:nvPr>
        </p:nvSpPr>
        <p:spPr>
          <a:xfrm>
            <a:off x="457200" y="1600200"/>
            <a:ext cx="8229600" cy="1976197"/>
          </a:xfrm>
        </p:spPr>
        <p:txBody>
          <a:bodyPr>
            <a:normAutofit lnSpcReduction="10000"/>
          </a:bodyPr>
          <a:lstStyle/>
          <a:p>
            <a:pPr algn="ctr"/>
            <a:r>
              <a:rPr lang="en-US" altLang="ja-JP" dirty="0" smtClean="0">
                <a:latin typeface="Helvetica Neue"/>
                <a:cs typeface="Helvetica Neue"/>
              </a:rPr>
              <a:t>The </a:t>
            </a:r>
            <a:r>
              <a:rPr lang="en-US" altLang="ja-JP" b="1" dirty="0" smtClean="0">
                <a:latin typeface="Helvetica Neue"/>
                <a:cs typeface="Helvetica Neue"/>
              </a:rPr>
              <a:t>law of increasing return</a:t>
            </a:r>
            <a:r>
              <a:rPr lang="en-US" altLang="ja-JP" dirty="0" smtClean="0">
                <a:latin typeface="Helvetica Neue"/>
                <a:cs typeface="Helvetica Neue"/>
              </a:rPr>
              <a:t> states that for the first few factors of variable cost added, the increase in output will be </a:t>
            </a:r>
            <a:r>
              <a:rPr lang="en-US" altLang="ja-JP" b="1" dirty="0" smtClean="0">
                <a:latin typeface="Helvetica Neue"/>
                <a:cs typeface="Helvetica Neue"/>
              </a:rPr>
              <a:t>greater than </a:t>
            </a:r>
            <a:r>
              <a:rPr lang="en-US" altLang="ja-JP" dirty="0" smtClean="0">
                <a:latin typeface="Helvetica Neue"/>
                <a:cs typeface="Helvetica Neue"/>
              </a:rPr>
              <a:t>the increase in cost.</a:t>
            </a:r>
          </a:p>
          <a:p>
            <a:pPr algn="ctr"/>
            <a:endParaRPr lang="en-US" altLang="ja-JP" dirty="0" smtClean="0">
              <a:latin typeface="Helvetica Neue"/>
              <a:cs typeface="Helvetica Neue"/>
            </a:endParaRPr>
          </a:p>
        </p:txBody>
      </p:sp>
      <p:cxnSp>
        <p:nvCxnSpPr>
          <p:cNvPr id="9" name="Straight Connector 8"/>
          <p:cNvCxnSpPr/>
          <p:nvPr/>
        </p:nvCxnSpPr>
        <p:spPr>
          <a:xfrm rot="5400000">
            <a:off x="1905011" y="4885152"/>
            <a:ext cx="2630466" cy="1295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213764" y="6206864"/>
            <a:ext cx="3213764"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3" name="Curved Connector 12"/>
          <p:cNvCxnSpPr/>
          <p:nvPr/>
        </p:nvCxnSpPr>
        <p:spPr>
          <a:xfrm rot="5400000" flipH="1" flipV="1">
            <a:off x="3174965" y="3615197"/>
            <a:ext cx="2630466" cy="2552868"/>
          </a:xfrm>
          <a:prstGeom prst="curvedConnector3">
            <a:avLst>
              <a:gd name="adj1" fmla="val 50000"/>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831426" y="3376343"/>
            <a:ext cx="596102" cy="400110"/>
          </a:xfrm>
          <a:prstGeom prst="rect">
            <a:avLst/>
          </a:prstGeom>
          <a:noFill/>
        </p:spPr>
        <p:txBody>
          <a:bodyPr wrap="square" rtlCol="0">
            <a:spAutoFit/>
          </a:bodyPr>
          <a:lstStyle/>
          <a:p>
            <a:r>
              <a:rPr kumimoji="1" lang="en-US" altLang="ja-JP" sz="2000" dirty="0" smtClean="0"/>
              <a:t>V</a:t>
            </a:r>
            <a:r>
              <a:rPr kumimoji="1" lang="en-US" altLang="ja-JP" sz="2000" baseline="-25000" dirty="0" smtClean="0"/>
              <a:t>c</a:t>
            </a:r>
            <a:endParaRPr kumimoji="1" lang="ja-JP" altLang="en-US" sz="2000" dirty="0"/>
          </a:p>
        </p:txBody>
      </p:sp>
      <p:sp>
        <p:nvSpPr>
          <p:cNvPr id="15" name="TextBox 14"/>
          <p:cNvSpPr txBox="1"/>
          <p:nvPr/>
        </p:nvSpPr>
        <p:spPr>
          <a:xfrm rot="16200000">
            <a:off x="2388050" y="4483454"/>
            <a:ext cx="929384" cy="369332"/>
          </a:xfrm>
          <a:prstGeom prst="rect">
            <a:avLst/>
          </a:prstGeom>
          <a:noFill/>
        </p:spPr>
        <p:txBody>
          <a:bodyPr wrap="square" rtlCol="0">
            <a:spAutoFit/>
          </a:bodyPr>
          <a:lstStyle/>
          <a:p>
            <a:r>
              <a:rPr kumimoji="1" lang="en-US" altLang="ja-JP" dirty="0" smtClean="0"/>
              <a:t>Cost</a:t>
            </a:r>
            <a:endParaRPr kumimoji="1" lang="ja-JP" altLang="en-US" dirty="0"/>
          </a:p>
        </p:txBody>
      </p:sp>
      <p:sp>
        <p:nvSpPr>
          <p:cNvPr id="16" name="TextBox 15"/>
          <p:cNvSpPr txBox="1"/>
          <p:nvPr/>
        </p:nvSpPr>
        <p:spPr>
          <a:xfrm>
            <a:off x="4341171" y="6206864"/>
            <a:ext cx="1192203" cy="369332"/>
          </a:xfrm>
          <a:prstGeom prst="rect">
            <a:avLst/>
          </a:prstGeom>
          <a:noFill/>
        </p:spPr>
        <p:txBody>
          <a:bodyPr wrap="square" rtlCol="0">
            <a:spAutoFit/>
          </a:bodyPr>
          <a:lstStyle/>
          <a:p>
            <a:r>
              <a:rPr kumimoji="1" lang="en-US" altLang="ja-JP" dirty="0" smtClean="0"/>
              <a:t>Quantity</a:t>
            </a:r>
            <a:endParaRPr kumimoji="1" lang="ja-JP" altLang="en-US" dirty="0"/>
          </a:p>
        </p:txBody>
      </p:sp>
      <p:cxnSp>
        <p:nvCxnSpPr>
          <p:cNvPr id="18" name="Straight Arrow Connector 17"/>
          <p:cNvCxnSpPr/>
          <p:nvPr/>
        </p:nvCxnSpPr>
        <p:spPr>
          <a:xfrm rot="10800000">
            <a:off x="3796909" y="5455303"/>
            <a:ext cx="544262" cy="23324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393008" y="5503881"/>
            <a:ext cx="2034520" cy="369332"/>
          </a:xfrm>
          <a:prstGeom prst="rect">
            <a:avLst/>
          </a:prstGeom>
          <a:noFill/>
        </p:spPr>
        <p:txBody>
          <a:bodyPr wrap="square" rtlCol="0">
            <a:spAutoFit/>
          </a:bodyPr>
          <a:lstStyle/>
          <a:p>
            <a:r>
              <a:rPr kumimoji="1" lang="en-US" altLang="ja-JP" dirty="0" smtClean="0"/>
              <a:t>Increasing Return</a:t>
            </a:r>
            <a:endParaRPr kumimoji="1" lang="ja-JP" altLang="en-US" dirty="0"/>
          </a:p>
        </p:txBody>
      </p:sp>
      <p:sp>
        <p:nvSpPr>
          <p:cNvPr id="22" name="TextBox 21"/>
          <p:cNvSpPr txBox="1"/>
          <p:nvPr/>
        </p:nvSpPr>
        <p:spPr>
          <a:xfrm>
            <a:off x="7329778" y="6211669"/>
            <a:ext cx="1814222" cy="646331"/>
          </a:xfrm>
          <a:prstGeom prst="rect">
            <a:avLst/>
          </a:prstGeom>
          <a:noFill/>
        </p:spPr>
        <p:txBody>
          <a:bodyPr wrap="square" rtlCol="0">
            <a:spAutoFit/>
          </a:bodyPr>
          <a:lstStyle/>
          <a:p>
            <a:r>
              <a:rPr kumimoji="1" lang="en-US" altLang="ja-JP" i="1" dirty="0" smtClean="0">
                <a:latin typeface="Helvetica Neue UltraLight"/>
                <a:cs typeface="Helvetica Neue UltraLight"/>
              </a:rPr>
              <a:t>IB HL Economics</a:t>
            </a:r>
          </a:p>
          <a:p>
            <a:r>
              <a:rPr kumimoji="1" lang="en-US" altLang="ja-JP" i="1" dirty="0" smtClean="0">
                <a:latin typeface="Helvetica Neue UltraLight"/>
                <a:cs typeface="Helvetica Neue UltraLight"/>
              </a:rPr>
              <a:t>Will Congleton</a:t>
            </a:r>
            <a:endParaRPr kumimoji="1" lang="ja-JP" altLang="en-US" i="1" dirty="0">
              <a:latin typeface="Helvetica Neue UltraLight"/>
              <a:cs typeface="Helvetica Neue UltraLight"/>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5500" i="1" dirty="0" smtClean="0">
                <a:latin typeface="Helvetica Neue"/>
                <a:cs typeface="Helvetica Neue"/>
              </a:rPr>
              <a:t>Law of Constant Return</a:t>
            </a:r>
            <a:endParaRPr lang="ja-JP" altLang="en-US" sz="5500" i="1" dirty="0">
              <a:latin typeface="Helvetica Neue"/>
              <a:cs typeface="Helvetica Neue"/>
            </a:endParaRPr>
          </a:p>
        </p:txBody>
      </p:sp>
      <p:sp>
        <p:nvSpPr>
          <p:cNvPr id="3" name="Content Placeholder 2"/>
          <p:cNvSpPr>
            <a:spLocks noGrp="1"/>
          </p:cNvSpPr>
          <p:nvPr>
            <p:ph idx="1"/>
          </p:nvPr>
        </p:nvSpPr>
        <p:spPr>
          <a:xfrm>
            <a:off x="457200" y="1600200"/>
            <a:ext cx="8229600" cy="1976197"/>
          </a:xfrm>
        </p:spPr>
        <p:txBody>
          <a:bodyPr>
            <a:normAutofit lnSpcReduction="10000"/>
          </a:bodyPr>
          <a:lstStyle/>
          <a:p>
            <a:pPr algn="ctr"/>
            <a:r>
              <a:rPr lang="en-US" altLang="ja-JP" dirty="0" smtClean="0">
                <a:latin typeface="Helvetica Neue"/>
                <a:cs typeface="Helvetica Neue"/>
              </a:rPr>
              <a:t>The </a:t>
            </a:r>
            <a:r>
              <a:rPr lang="en-US" altLang="ja-JP" b="1" dirty="0" smtClean="0">
                <a:latin typeface="Helvetica Neue"/>
                <a:cs typeface="Helvetica Neue"/>
              </a:rPr>
              <a:t>law of constant return </a:t>
            </a:r>
            <a:r>
              <a:rPr lang="en-US" altLang="ja-JP" dirty="0" smtClean="0">
                <a:latin typeface="Helvetica Neue"/>
                <a:cs typeface="Helvetica Neue"/>
              </a:rPr>
              <a:t>states that for the following factors of variable cost added, the increase in output will be </a:t>
            </a:r>
            <a:r>
              <a:rPr lang="en-US" altLang="ja-JP" b="1" dirty="0" smtClean="0">
                <a:latin typeface="Helvetica Neue"/>
                <a:cs typeface="Helvetica Neue"/>
              </a:rPr>
              <a:t>equal to </a:t>
            </a:r>
            <a:r>
              <a:rPr lang="en-US" altLang="ja-JP" dirty="0" smtClean="0">
                <a:latin typeface="Helvetica Neue"/>
                <a:cs typeface="Helvetica Neue"/>
              </a:rPr>
              <a:t>the increase in cost.</a:t>
            </a:r>
          </a:p>
          <a:p>
            <a:pPr algn="ctr"/>
            <a:endParaRPr lang="en-US" altLang="ja-JP" dirty="0" smtClean="0">
              <a:latin typeface="Helvetica Neue"/>
              <a:cs typeface="Helvetica Neue"/>
            </a:endParaRPr>
          </a:p>
        </p:txBody>
      </p:sp>
      <p:cxnSp>
        <p:nvCxnSpPr>
          <p:cNvPr id="4" name="Straight Connector 3"/>
          <p:cNvCxnSpPr/>
          <p:nvPr/>
        </p:nvCxnSpPr>
        <p:spPr>
          <a:xfrm rot="5400000">
            <a:off x="1905011" y="4885152"/>
            <a:ext cx="2630466" cy="1295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3213764" y="6206864"/>
            <a:ext cx="3213764"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6" name="Curved Connector 5"/>
          <p:cNvCxnSpPr/>
          <p:nvPr/>
        </p:nvCxnSpPr>
        <p:spPr>
          <a:xfrm rot="5400000" flipH="1" flipV="1">
            <a:off x="3174965" y="3615197"/>
            <a:ext cx="2630466" cy="2552868"/>
          </a:xfrm>
          <a:prstGeom prst="curvedConnector3">
            <a:avLst>
              <a:gd name="adj1" fmla="val 50000"/>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341171" y="6206864"/>
            <a:ext cx="1192203" cy="369332"/>
          </a:xfrm>
          <a:prstGeom prst="rect">
            <a:avLst/>
          </a:prstGeom>
          <a:noFill/>
        </p:spPr>
        <p:txBody>
          <a:bodyPr wrap="square" rtlCol="0">
            <a:spAutoFit/>
          </a:bodyPr>
          <a:lstStyle/>
          <a:p>
            <a:r>
              <a:rPr kumimoji="1" lang="en-US" altLang="ja-JP" dirty="0" smtClean="0"/>
              <a:t>Quantity</a:t>
            </a:r>
            <a:endParaRPr kumimoji="1" lang="ja-JP" altLang="en-US" dirty="0"/>
          </a:p>
        </p:txBody>
      </p:sp>
      <p:cxnSp>
        <p:nvCxnSpPr>
          <p:cNvPr id="8" name="Straight Arrow Connector 7"/>
          <p:cNvCxnSpPr/>
          <p:nvPr/>
        </p:nvCxnSpPr>
        <p:spPr>
          <a:xfrm rot="10800000">
            <a:off x="4781774" y="4911066"/>
            <a:ext cx="544262" cy="23324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326036" y="4959644"/>
            <a:ext cx="2034520" cy="369332"/>
          </a:xfrm>
          <a:prstGeom prst="rect">
            <a:avLst/>
          </a:prstGeom>
          <a:noFill/>
        </p:spPr>
        <p:txBody>
          <a:bodyPr wrap="square" rtlCol="0">
            <a:spAutoFit/>
          </a:bodyPr>
          <a:lstStyle/>
          <a:p>
            <a:r>
              <a:rPr kumimoji="1" lang="en-US" altLang="ja-JP" dirty="0" smtClean="0"/>
              <a:t>Constant Return</a:t>
            </a:r>
            <a:endParaRPr kumimoji="1" lang="ja-JP" altLang="en-US" dirty="0"/>
          </a:p>
        </p:txBody>
      </p:sp>
      <p:sp>
        <p:nvSpPr>
          <p:cNvPr id="10" name="TextBox 9"/>
          <p:cNvSpPr txBox="1"/>
          <p:nvPr/>
        </p:nvSpPr>
        <p:spPr>
          <a:xfrm>
            <a:off x="5831426" y="3376343"/>
            <a:ext cx="596102" cy="400110"/>
          </a:xfrm>
          <a:prstGeom prst="rect">
            <a:avLst/>
          </a:prstGeom>
          <a:noFill/>
        </p:spPr>
        <p:txBody>
          <a:bodyPr wrap="square" rtlCol="0">
            <a:spAutoFit/>
          </a:bodyPr>
          <a:lstStyle/>
          <a:p>
            <a:r>
              <a:rPr kumimoji="1" lang="en-US" altLang="ja-JP" sz="2000" dirty="0" smtClean="0"/>
              <a:t>V</a:t>
            </a:r>
            <a:r>
              <a:rPr kumimoji="1" lang="en-US" altLang="ja-JP" sz="2000" baseline="-25000" dirty="0" smtClean="0"/>
              <a:t>c</a:t>
            </a:r>
            <a:endParaRPr kumimoji="1" lang="ja-JP" altLang="en-US" sz="2000" dirty="0"/>
          </a:p>
        </p:txBody>
      </p:sp>
      <p:sp>
        <p:nvSpPr>
          <p:cNvPr id="11" name="TextBox 10"/>
          <p:cNvSpPr txBox="1"/>
          <p:nvPr/>
        </p:nvSpPr>
        <p:spPr>
          <a:xfrm rot="16200000">
            <a:off x="2388050" y="4483454"/>
            <a:ext cx="929384" cy="369332"/>
          </a:xfrm>
          <a:prstGeom prst="rect">
            <a:avLst/>
          </a:prstGeom>
          <a:noFill/>
        </p:spPr>
        <p:txBody>
          <a:bodyPr wrap="square" rtlCol="0">
            <a:spAutoFit/>
          </a:bodyPr>
          <a:lstStyle/>
          <a:p>
            <a:r>
              <a:rPr kumimoji="1" lang="en-US" altLang="ja-JP" dirty="0" smtClean="0"/>
              <a:t>Cost</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736" y="274638"/>
            <a:ext cx="8686800" cy="1143000"/>
          </a:xfrm>
        </p:spPr>
        <p:txBody>
          <a:bodyPr>
            <a:normAutofit/>
          </a:bodyPr>
          <a:lstStyle/>
          <a:p>
            <a:r>
              <a:rPr lang="en-US" altLang="ja-JP" sz="5500" i="1" dirty="0" smtClean="0">
                <a:latin typeface="Helvetica Neue"/>
                <a:cs typeface="Helvetica Neue"/>
              </a:rPr>
              <a:t>Law of Diminishing Return</a:t>
            </a:r>
            <a:endParaRPr lang="ja-JP" altLang="en-US" sz="5500" i="1" dirty="0">
              <a:latin typeface="Helvetica Neue"/>
              <a:cs typeface="Helvetica Neue"/>
            </a:endParaRPr>
          </a:p>
        </p:txBody>
      </p:sp>
      <p:sp>
        <p:nvSpPr>
          <p:cNvPr id="3" name="Content Placeholder 2"/>
          <p:cNvSpPr>
            <a:spLocks noGrp="1"/>
          </p:cNvSpPr>
          <p:nvPr>
            <p:ph idx="1"/>
          </p:nvPr>
        </p:nvSpPr>
        <p:spPr>
          <a:xfrm>
            <a:off x="457200" y="1600200"/>
            <a:ext cx="8229600" cy="1976197"/>
          </a:xfrm>
        </p:spPr>
        <p:txBody>
          <a:bodyPr>
            <a:normAutofit lnSpcReduction="10000"/>
          </a:bodyPr>
          <a:lstStyle/>
          <a:p>
            <a:pPr algn="ctr"/>
            <a:r>
              <a:rPr lang="en-US" altLang="ja-JP" dirty="0" smtClean="0">
                <a:latin typeface="Helvetica Neue"/>
                <a:cs typeface="Helvetica Neue"/>
              </a:rPr>
              <a:t>The </a:t>
            </a:r>
            <a:r>
              <a:rPr lang="en-US" altLang="ja-JP" b="1" dirty="0" smtClean="0">
                <a:latin typeface="Helvetica Neue"/>
                <a:cs typeface="Helvetica Neue"/>
              </a:rPr>
              <a:t>law of diminishing return </a:t>
            </a:r>
            <a:r>
              <a:rPr lang="en-US" altLang="ja-JP" dirty="0" smtClean="0">
                <a:latin typeface="Helvetica Neue"/>
                <a:cs typeface="Helvetica Neue"/>
              </a:rPr>
              <a:t>states that for the final factors of variable cost added, the increase in output will be </a:t>
            </a:r>
            <a:r>
              <a:rPr lang="en-US" altLang="ja-JP" b="1" dirty="0" smtClean="0">
                <a:latin typeface="Helvetica Neue"/>
                <a:cs typeface="Helvetica Neue"/>
              </a:rPr>
              <a:t>less than</a:t>
            </a:r>
            <a:r>
              <a:rPr lang="en-US" altLang="ja-JP" dirty="0" smtClean="0">
                <a:latin typeface="Helvetica Neue"/>
                <a:cs typeface="Helvetica Neue"/>
              </a:rPr>
              <a:t> the increase in cost.</a:t>
            </a:r>
            <a:endParaRPr lang="ja-JP" altLang="en-US" dirty="0" smtClean="0">
              <a:latin typeface="Helvetica Neue"/>
              <a:cs typeface="Helvetica Neue"/>
            </a:endParaRPr>
          </a:p>
          <a:p>
            <a:pPr algn="ctr"/>
            <a:endParaRPr lang="en-US" altLang="ja-JP" dirty="0" smtClean="0">
              <a:latin typeface="Helvetica Neue"/>
              <a:cs typeface="Helvetica Neue"/>
            </a:endParaRPr>
          </a:p>
        </p:txBody>
      </p:sp>
      <p:cxnSp>
        <p:nvCxnSpPr>
          <p:cNvPr id="4" name="Straight Connector 3"/>
          <p:cNvCxnSpPr/>
          <p:nvPr/>
        </p:nvCxnSpPr>
        <p:spPr>
          <a:xfrm rot="5400000">
            <a:off x="1905011" y="4885152"/>
            <a:ext cx="2630466" cy="1295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3213764" y="6206864"/>
            <a:ext cx="3213764"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6" name="Curved Connector 5"/>
          <p:cNvCxnSpPr/>
          <p:nvPr/>
        </p:nvCxnSpPr>
        <p:spPr>
          <a:xfrm rot="5400000" flipH="1" flipV="1">
            <a:off x="3174965" y="3615197"/>
            <a:ext cx="2630466" cy="2552868"/>
          </a:xfrm>
          <a:prstGeom prst="curvedConnector3">
            <a:avLst>
              <a:gd name="adj1" fmla="val 50000"/>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341171" y="6206864"/>
            <a:ext cx="1192203" cy="369332"/>
          </a:xfrm>
          <a:prstGeom prst="rect">
            <a:avLst/>
          </a:prstGeom>
          <a:noFill/>
        </p:spPr>
        <p:txBody>
          <a:bodyPr wrap="square" rtlCol="0">
            <a:spAutoFit/>
          </a:bodyPr>
          <a:lstStyle/>
          <a:p>
            <a:r>
              <a:rPr kumimoji="1" lang="en-US" altLang="ja-JP" dirty="0" smtClean="0"/>
              <a:t>Quantity</a:t>
            </a:r>
            <a:endParaRPr kumimoji="1" lang="ja-JP" altLang="en-US" dirty="0"/>
          </a:p>
        </p:txBody>
      </p:sp>
      <p:cxnSp>
        <p:nvCxnSpPr>
          <p:cNvPr id="8" name="Straight Arrow Connector 7"/>
          <p:cNvCxnSpPr/>
          <p:nvPr/>
        </p:nvCxnSpPr>
        <p:spPr>
          <a:xfrm rot="10800000">
            <a:off x="5766632" y="4172462"/>
            <a:ext cx="544262" cy="23324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310894" y="4221040"/>
            <a:ext cx="2371446" cy="369332"/>
          </a:xfrm>
          <a:prstGeom prst="rect">
            <a:avLst/>
          </a:prstGeom>
          <a:noFill/>
        </p:spPr>
        <p:txBody>
          <a:bodyPr wrap="square" rtlCol="0">
            <a:spAutoFit/>
          </a:bodyPr>
          <a:lstStyle/>
          <a:p>
            <a:r>
              <a:rPr kumimoji="1" lang="en-US" altLang="ja-JP" dirty="0" smtClean="0"/>
              <a:t>Diminishing Return</a:t>
            </a:r>
            <a:endParaRPr kumimoji="1" lang="ja-JP" altLang="en-US" dirty="0"/>
          </a:p>
        </p:txBody>
      </p:sp>
      <p:sp>
        <p:nvSpPr>
          <p:cNvPr id="10" name="TextBox 9"/>
          <p:cNvSpPr txBox="1"/>
          <p:nvPr/>
        </p:nvSpPr>
        <p:spPr>
          <a:xfrm>
            <a:off x="5831426" y="3376343"/>
            <a:ext cx="596102" cy="400110"/>
          </a:xfrm>
          <a:prstGeom prst="rect">
            <a:avLst/>
          </a:prstGeom>
          <a:noFill/>
        </p:spPr>
        <p:txBody>
          <a:bodyPr wrap="square" rtlCol="0">
            <a:spAutoFit/>
          </a:bodyPr>
          <a:lstStyle/>
          <a:p>
            <a:r>
              <a:rPr kumimoji="1" lang="en-US" altLang="ja-JP" sz="2000" dirty="0" smtClean="0"/>
              <a:t>V</a:t>
            </a:r>
            <a:r>
              <a:rPr kumimoji="1" lang="en-US" altLang="ja-JP" sz="2000" baseline="-25000" dirty="0" smtClean="0"/>
              <a:t>c</a:t>
            </a:r>
            <a:endParaRPr kumimoji="1" lang="ja-JP" altLang="en-US" sz="2000" dirty="0"/>
          </a:p>
        </p:txBody>
      </p:sp>
      <p:sp>
        <p:nvSpPr>
          <p:cNvPr id="11" name="TextBox 10"/>
          <p:cNvSpPr txBox="1"/>
          <p:nvPr/>
        </p:nvSpPr>
        <p:spPr>
          <a:xfrm rot="16200000">
            <a:off x="2388050" y="4483454"/>
            <a:ext cx="929384" cy="369332"/>
          </a:xfrm>
          <a:prstGeom prst="rect">
            <a:avLst/>
          </a:prstGeom>
          <a:noFill/>
        </p:spPr>
        <p:txBody>
          <a:bodyPr wrap="square" rtlCol="0">
            <a:spAutoFit/>
          </a:bodyPr>
          <a:lstStyle/>
          <a:p>
            <a:r>
              <a:rPr kumimoji="1" lang="en-US" altLang="ja-JP" dirty="0" smtClean="0"/>
              <a:t>Cost</a:t>
            </a:r>
            <a:endParaRPr kumimoji="1" lang="ja-JP" altLang="en-US" dirty="0"/>
          </a:p>
        </p:txBody>
      </p:sp>
      <p:sp>
        <p:nvSpPr>
          <p:cNvPr id="12" name="TextBox 11"/>
          <p:cNvSpPr txBox="1"/>
          <p:nvPr/>
        </p:nvSpPr>
        <p:spPr>
          <a:xfrm>
            <a:off x="7329778" y="6211669"/>
            <a:ext cx="1814222" cy="646331"/>
          </a:xfrm>
          <a:prstGeom prst="rect">
            <a:avLst/>
          </a:prstGeom>
          <a:noFill/>
        </p:spPr>
        <p:txBody>
          <a:bodyPr wrap="square" rtlCol="0">
            <a:spAutoFit/>
          </a:bodyPr>
          <a:lstStyle/>
          <a:p>
            <a:r>
              <a:rPr kumimoji="1" lang="en-US" altLang="ja-JP" i="1" dirty="0" smtClean="0">
                <a:latin typeface="Helvetica Neue UltraLight"/>
                <a:cs typeface="Helvetica Neue UltraLight"/>
              </a:rPr>
              <a:t>IB HL Economics</a:t>
            </a:r>
          </a:p>
          <a:p>
            <a:r>
              <a:rPr kumimoji="1" lang="en-US" altLang="ja-JP" i="1" dirty="0" smtClean="0">
                <a:latin typeface="Helvetica Neue UltraLight"/>
                <a:cs typeface="Helvetica Neue UltraLight"/>
              </a:rPr>
              <a:t>Will Congleton</a:t>
            </a:r>
            <a:endParaRPr kumimoji="1" lang="ja-JP" altLang="en-US" i="1" dirty="0">
              <a:latin typeface="Helvetica Neue UltraLight"/>
              <a:cs typeface="Helvetica Neue UltraLight"/>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245</TotalTime>
  <Words>903</Words>
  <Application>Microsoft Macintosh PowerPoint</Application>
  <PresentationFormat>On-screen Show (4:3)</PresentationFormat>
  <Paragraphs>158</Paragraphs>
  <Slides>32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Office Theme</vt:lpstr>
      <vt:lpstr>Equation</vt:lpstr>
      <vt:lpstr>Economics Definitions</vt:lpstr>
      <vt:lpstr>Fixed Costs</vt:lpstr>
      <vt:lpstr>Fixed Cost Graph</vt:lpstr>
      <vt:lpstr>Variable Costs</vt:lpstr>
      <vt:lpstr>Variable Cost Graph</vt:lpstr>
      <vt:lpstr>Laws of Return</vt:lpstr>
      <vt:lpstr>Law of Increasing Return</vt:lpstr>
      <vt:lpstr>Law of Constant Return</vt:lpstr>
      <vt:lpstr>Law of Diminishing Return</vt:lpstr>
      <vt:lpstr>Total Cost</vt:lpstr>
      <vt:lpstr>Total Cost Graph</vt:lpstr>
      <vt:lpstr>Total Revenue</vt:lpstr>
      <vt:lpstr>Average Revenue</vt:lpstr>
      <vt:lpstr>Average Revenue Graph</vt:lpstr>
      <vt:lpstr>Marginal Revenue</vt:lpstr>
      <vt:lpstr>Marginal Revenue Graph</vt:lpstr>
      <vt:lpstr>Average Cost</vt:lpstr>
      <vt:lpstr>Average Cost Graph</vt:lpstr>
      <vt:lpstr>Marginal Cost</vt:lpstr>
      <vt:lpstr>Marginal Cost Graph</vt:lpstr>
      <vt:lpstr>Normal Profit</vt:lpstr>
      <vt:lpstr>Normal Profit Graph</vt:lpstr>
      <vt:lpstr>Abnormal Profit</vt:lpstr>
      <vt:lpstr>Normal Profit Graph</vt:lpstr>
      <vt:lpstr>Short Run Average Cost (SRAC)</vt:lpstr>
      <vt:lpstr>PowerPoint Presentation</vt:lpstr>
      <vt:lpstr>Long Run Average Cost (LRAC)</vt:lpstr>
      <vt:lpstr>PowerPoint Presentation</vt:lpstr>
      <vt:lpstr>Economies of Scale</vt:lpstr>
      <vt:lpstr>PowerPoint Presentation</vt:lpstr>
      <vt:lpstr>Diseconomies of Scale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Economics Definitions</dc:title>
  <dc:creator>student</dc:creator>
  <cp:lastModifiedBy>Campbell Davidson</cp:lastModifiedBy>
  <cp:revision>4</cp:revision>
  <dcterms:created xsi:type="dcterms:W3CDTF">2010-12-16T11:56:23Z</dcterms:created>
  <dcterms:modified xsi:type="dcterms:W3CDTF">2015-04-01T23:58:02Z</dcterms:modified>
</cp:coreProperties>
</file>